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49"/>
  </p:notesMasterIdLst>
  <p:sldIdLst>
    <p:sldId id="319" r:id="rId2"/>
    <p:sldId id="331" r:id="rId3"/>
    <p:sldId id="321" r:id="rId4"/>
    <p:sldId id="332" r:id="rId5"/>
    <p:sldId id="326" r:id="rId6"/>
    <p:sldId id="327" r:id="rId7"/>
    <p:sldId id="333" r:id="rId8"/>
    <p:sldId id="328" r:id="rId9"/>
    <p:sldId id="329" r:id="rId10"/>
    <p:sldId id="330" r:id="rId11"/>
    <p:sldId id="322" r:id="rId12"/>
    <p:sldId id="334" r:id="rId13"/>
    <p:sldId id="335" r:id="rId14"/>
    <p:sldId id="341" r:id="rId15"/>
    <p:sldId id="342" r:id="rId16"/>
    <p:sldId id="344" r:id="rId17"/>
    <p:sldId id="345" r:id="rId18"/>
    <p:sldId id="346" r:id="rId19"/>
    <p:sldId id="348" r:id="rId20"/>
    <p:sldId id="256" r:id="rId21"/>
    <p:sldId id="264" r:id="rId22"/>
    <p:sldId id="260" r:id="rId23"/>
    <p:sldId id="314" r:id="rId24"/>
    <p:sldId id="298" r:id="rId25"/>
    <p:sldId id="301" r:id="rId26"/>
    <p:sldId id="302" r:id="rId27"/>
    <p:sldId id="306" r:id="rId28"/>
    <p:sldId id="299" r:id="rId29"/>
    <p:sldId id="300" r:id="rId30"/>
    <p:sldId id="310" r:id="rId31"/>
    <p:sldId id="278" r:id="rId32"/>
    <p:sldId id="280" r:id="rId33"/>
    <p:sldId id="316" r:id="rId34"/>
    <p:sldId id="315" r:id="rId35"/>
    <p:sldId id="282" r:id="rId36"/>
    <p:sldId id="283" r:id="rId37"/>
    <p:sldId id="312" r:id="rId38"/>
    <p:sldId id="313" r:id="rId39"/>
    <p:sldId id="293" r:id="rId40"/>
    <p:sldId id="294" r:id="rId41"/>
    <p:sldId id="284" r:id="rId42"/>
    <p:sldId id="285" r:id="rId43"/>
    <p:sldId id="286" r:id="rId44"/>
    <p:sldId id="317" r:id="rId45"/>
    <p:sldId id="318" r:id="rId46"/>
    <p:sldId id="288" r:id="rId47"/>
    <p:sldId id="290" r:id="rId4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E1DD8-754C-457D-AA6D-EEEA13ACB769}" type="datetimeFigureOut">
              <a:rPr lang="de-DE" smtClean="0"/>
              <a:t>25.05.2025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07E9DC-D532-4F23-8978-513313682D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2258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7E9DC-D532-4F23-8978-513313682D42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43834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7E9DC-D532-4F23-8978-513313682D42}" type="slidenum">
              <a:rPr lang="de-DE" smtClean="0"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89103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7E9DC-D532-4F23-8978-513313682D42}" type="slidenum">
              <a:rPr lang="de-DE" smtClean="0"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11860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7E9DC-D532-4F23-8978-513313682D42}" type="slidenum">
              <a:rPr lang="de-DE" smtClean="0"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45515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7E9DC-D532-4F23-8978-513313682D42}" type="slidenum">
              <a:rPr lang="de-DE" smtClean="0"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86852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7E9DC-D532-4F23-8978-513313682D42}" type="slidenum">
              <a:rPr lang="de-DE" smtClean="0"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59394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7E9DC-D532-4F23-8978-513313682D42}" type="slidenum">
              <a:rPr lang="de-DE" smtClean="0"/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90089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7E9DC-D532-4F23-8978-513313682D42}" type="slidenum">
              <a:rPr lang="de-DE" smtClean="0"/>
              <a:t>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83111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7E9DC-D532-4F23-8978-513313682D42}" type="slidenum">
              <a:rPr lang="de-DE" smtClean="0"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7977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7E9DC-D532-4F23-8978-513313682D42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0578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7E9DC-D532-4F23-8978-513313682D42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392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7E9DC-D532-4F23-8978-513313682D42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54151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7E9DC-D532-4F23-8978-513313682D42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46635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7E9DC-D532-4F23-8978-513313682D42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13552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7E9DC-D532-4F23-8978-513313682D42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49342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7E9DC-D532-4F23-8978-513313682D42}" type="slidenum">
              <a:rPr lang="de-DE" smtClean="0"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24763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7E9DC-D532-4F23-8978-513313682D42}" type="slidenum">
              <a:rPr lang="de-DE" smtClean="0"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4415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73C4F-EFD8-4B4C-8F01-C7A3DF3001E1}" type="datetime1">
              <a:rPr lang="de-DE" smtClean="0"/>
              <a:t>25.05.2025</a:t>
            </a:fld>
            <a:endParaRPr lang="de-D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10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B45C3-EF35-4C63-898E-32DB59008E84}" type="datetime1">
              <a:rPr lang="de-DE" smtClean="0"/>
              <a:t>25.05.2025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ransition spd="slow" advTm="10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7B8C-E262-4AEC-B386-367523A8E722}" type="datetime1">
              <a:rPr lang="de-DE" smtClean="0"/>
              <a:t>25.05.2025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ransition spd="slow" advTm="10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AA116-9326-40B8-AE30-EA8D4A6F753E}" type="datetime1">
              <a:rPr lang="de-DE" smtClean="0"/>
              <a:t>25.05.2025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ransition spd="slow" advTm="10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B242-F9A6-45DD-AF4E-5F7979F30A2C}" type="datetime1">
              <a:rPr lang="de-DE" smtClean="0"/>
              <a:t>25.05.2025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10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C262-5F7B-41A6-B4F4-ECDBE01BD5C5}" type="datetime1">
              <a:rPr lang="de-DE" smtClean="0"/>
              <a:t>25.05.2025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ransition spd="slow" advTm="10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C649E-9951-476E-AB14-752C7480F0CE}" type="datetime1">
              <a:rPr lang="de-DE" smtClean="0"/>
              <a:t>25.05.2025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ransition spd="slow" advTm="10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07C45-DAC5-4699-9AFA-05D82287AD2A}" type="datetime1">
              <a:rPr lang="de-DE" smtClean="0"/>
              <a:t>25.05.2025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ransition spd="slow" advTm="10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B7BBD-5ACF-4264-8EEC-706F88D3CF2F}" type="datetime1">
              <a:rPr lang="de-DE" smtClean="0"/>
              <a:t>25.05.2025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ransition spd="slow" advTm="10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F48B-C186-4538-9CD6-0D9A5AD8230D}" type="datetime1">
              <a:rPr lang="de-DE" smtClean="0"/>
              <a:t>25.05.2025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ransition spd="slow" advTm="10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9DAE-2801-4061-89FB-0DB8CAA6AA9E}" type="datetime1">
              <a:rPr lang="de-DE" smtClean="0"/>
              <a:t>25.05.2025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5B9DBBF-5983-474C-95CB-386E622D17AC}" type="slidenum">
              <a:rPr lang="de-DE" smtClean="0"/>
              <a:t>‹Nr.›</a:t>
            </a:fld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/>
              <a:t>Bild durch Klicken auf Symbol hinzufügen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10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/>
              <a:t>Textmasterformat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145CDD-11DE-4CFB-B47E-C9AF010BEC93}" type="datetime1">
              <a:rPr lang="de-DE" smtClean="0"/>
              <a:t>25.05.2025</a:t>
            </a:fld>
            <a:endParaRPr lang="de-D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5B9DBBF-5983-474C-95CB-386E622D17AC}" type="slidenum">
              <a:rPr lang="de-DE" smtClean="0"/>
              <a:t>‹Nr.›</a:t>
            </a:fld>
            <a:endParaRPr lang="de-DE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 advTm="10000">
    <p:push dir="u"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arc.de/der-club/referate/dx/" TargetMode="External"/><Relationship Id="rId2" Type="http://schemas.openxmlformats.org/officeDocument/2006/relationships/hyperlink" Target="https://dcl.darc.de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8.png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dirty="0"/>
              <a:t>Ständige Diplome des DARC </a:t>
            </a:r>
            <a:r>
              <a:rPr lang="de-DE" dirty="0" smtClean="0"/>
              <a:t>DX-Referats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>
                <a:solidFill>
                  <a:srgbClr val="FFFF00"/>
                </a:solidFill>
              </a:rPr>
              <a:t> </a:t>
            </a:r>
            <a:r>
              <a:rPr lang="de-DE" dirty="0" smtClean="0">
                <a:solidFill>
                  <a:srgbClr val="FFFF00"/>
                </a:solidFill>
              </a:rPr>
              <a:t>Referat </a:t>
            </a:r>
            <a:r>
              <a:rPr lang="de-DE" dirty="0">
                <a:solidFill>
                  <a:srgbClr val="FFFF00"/>
                </a:solidFill>
              </a:rPr>
              <a:t>DX </a:t>
            </a:r>
            <a:r>
              <a:rPr lang="de-DE" dirty="0" smtClean="0">
                <a:solidFill>
                  <a:srgbClr val="FFFF00"/>
                </a:solidFill>
              </a:rPr>
              <a:t>2024</a:t>
            </a:r>
          </a:p>
          <a:p>
            <a:r>
              <a:rPr lang="de-DE" dirty="0">
                <a:solidFill>
                  <a:srgbClr val="FFFF00"/>
                </a:solidFill>
              </a:rPr>
              <a:t>Autor</a:t>
            </a:r>
            <a:r>
              <a:rPr lang="de-DE" dirty="0" smtClean="0">
                <a:solidFill>
                  <a:srgbClr val="FFFF00"/>
                </a:solidFill>
              </a:rPr>
              <a:t>: DHØHAN </a:t>
            </a:r>
            <a:endParaRPr lang="de-DE" dirty="0">
              <a:solidFill>
                <a:srgbClr val="FFFF00"/>
              </a:solidFill>
            </a:endParaRPr>
          </a:p>
          <a:p>
            <a:r>
              <a:rPr lang="de-DE" dirty="0" smtClean="0">
                <a:solidFill>
                  <a:srgbClr val="FFFF00"/>
                </a:solidFill>
              </a:rPr>
              <a:t>Stand</a:t>
            </a:r>
            <a:r>
              <a:rPr lang="de-DE" smtClean="0">
                <a:solidFill>
                  <a:srgbClr val="FFFF00"/>
                </a:solidFill>
              </a:rPr>
              <a:t>: </a:t>
            </a:r>
            <a:r>
              <a:rPr lang="de-DE" smtClean="0">
                <a:solidFill>
                  <a:srgbClr val="FFFF00"/>
                </a:solidFill>
              </a:rPr>
              <a:t>2025-05-25</a:t>
            </a:r>
            <a:r>
              <a:rPr lang="de-DE" dirty="0">
                <a:solidFill>
                  <a:srgbClr val="FFFF00"/>
                </a:solidFill>
              </a:rPr>
              <a:t/>
            </a:r>
            <a:br>
              <a:rPr lang="de-DE" dirty="0">
                <a:solidFill>
                  <a:srgbClr val="FFFF00"/>
                </a:solidFill>
              </a:rPr>
            </a:br>
            <a:endParaRPr lang="de-DE" dirty="0">
              <a:solidFill>
                <a:srgbClr val="FFFF00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005064"/>
            <a:ext cx="3107870" cy="201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520874"/>
      </p:ext>
    </p:extLst>
  </p:cSld>
  <p:clrMapOvr>
    <a:masterClrMapping/>
  </p:clrMapOvr>
  <p:transition spd="slow" advTm="10000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Worked</a:t>
            </a:r>
            <a:r>
              <a:rPr lang="de-DE" dirty="0" smtClean="0"/>
              <a:t> All </a:t>
            </a:r>
            <a:r>
              <a:rPr lang="de-DE" dirty="0" err="1" smtClean="0"/>
              <a:t>Continents</a:t>
            </a:r>
            <a:r>
              <a:rPr lang="de-DE" dirty="0" smtClean="0"/>
              <a:t> </a:t>
            </a:r>
            <a:r>
              <a:rPr lang="de-DE" dirty="0"/>
              <a:t>(WAC</a:t>
            </a:r>
            <a:r>
              <a:rPr lang="de-DE" dirty="0" smtClean="0"/>
              <a:t>) </a:t>
            </a:r>
            <a:r>
              <a:rPr lang="de-DE" sz="2200" dirty="0" smtClean="0"/>
              <a:t>Diplomausgabe im Auftrag der IARU</a:t>
            </a:r>
            <a:endParaRPr lang="de-DE" sz="22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10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980000"/>
            <a:ext cx="6053021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346547"/>
      </p:ext>
    </p:extLst>
  </p:cSld>
  <p:clrMapOvr>
    <a:masterClrMapping/>
  </p:clrMapOvr>
  <p:transition spd="slow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Worked</a:t>
            </a:r>
            <a:r>
              <a:rPr lang="de-DE" dirty="0" smtClean="0"/>
              <a:t> All Europe (WAE)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11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980000"/>
            <a:ext cx="6064774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329708"/>
      </p:ext>
    </p:extLst>
  </p:cSld>
  <p:clrMapOvr>
    <a:masterClrMapping/>
  </p:clrMapOvr>
  <p:transition spd="slow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dirty="0"/>
              <a:t>Sonderdiplome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75 </a:t>
            </a:r>
            <a:r>
              <a:rPr lang="de-DE" dirty="0"/>
              <a:t>Jahre </a:t>
            </a:r>
            <a:r>
              <a:rPr lang="de-DE" dirty="0" smtClean="0"/>
              <a:t>DARC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>
                <a:solidFill>
                  <a:srgbClr val="FFFF00"/>
                </a:solidFill>
              </a:rPr>
              <a:t> </a:t>
            </a:r>
            <a:r>
              <a:rPr lang="de-DE" dirty="0" smtClean="0">
                <a:solidFill>
                  <a:srgbClr val="FFFF00"/>
                </a:solidFill>
              </a:rPr>
              <a:t>Referat </a:t>
            </a:r>
            <a:r>
              <a:rPr lang="de-DE" dirty="0">
                <a:solidFill>
                  <a:srgbClr val="FFFF00"/>
                </a:solidFill>
              </a:rPr>
              <a:t>DX </a:t>
            </a:r>
            <a:r>
              <a:rPr lang="de-DE" dirty="0" smtClean="0">
                <a:solidFill>
                  <a:srgbClr val="FFFF00"/>
                </a:solidFill>
              </a:rPr>
              <a:t>2025</a:t>
            </a:r>
          </a:p>
          <a:p>
            <a:r>
              <a:rPr lang="de-DE" dirty="0">
                <a:solidFill>
                  <a:srgbClr val="FFFF00"/>
                </a:solidFill>
              </a:rPr>
              <a:t>Autor</a:t>
            </a:r>
            <a:r>
              <a:rPr lang="de-DE" dirty="0" smtClean="0">
                <a:solidFill>
                  <a:srgbClr val="FFFF00"/>
                </a:solidFill>
              </a:rPr>
              <a:t>: DHØHAN </a:t>
            </a:r>
            <a:endParaRPr lang="de-DE" dirty="0">
              <a:solidFill>
                <a:srgbClr val="FFFF00"/>
              </a:solidFill>
            </a:endParaRPr>
          </a:p>
          <a:p>
            <a:r>
              <a:rPr lang="de-DE" dirty="0" smtClean="0">
                <a:solidFill>
                  <a:srgbClr val="FFFF00"/>
                </a:solidFill>
              </a:rPr>
              <a:t>Stand: 2025-05-12</a:t>
            </a:r>
            <a:r>
              <a:rPr lang="de-DE" dirty="0">
                <a:solidFill>
                  <a:srgbClr val="FFFF00"/>
                </a:solidFill>
              </a:rPr>
              <a:t/>
            </a:r>
            <a:br>
              <a:rPr lang="de-DE" dirty="0">
                <a:solidFill>
                  <a:srgbClr val="FFFF00"/>
                </a:solidFill>
              </a:rPr>
            </a:br>
            <a:endParaRPr lang="de-DE" dirty="0">
              <a:solidFill>
                <a:srgbClr val="FFFF00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005064"/>
            <a:ext cx="3107870" cy="201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093162"/>
      </p:ext>
    </p:extLst>
  </p:cSld>
  <p:clrMapOvr>
    <a:masterClrMapping/>
  </p:clrMapOvr>
  <p:transition spd="slow" advTm="10000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Einleitung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 smtClean="0"/>
              <a:t>Zusätzlich zu den ständigen Diplome </a:t>
            </a:r>
            <a:r>
              <a:rPr lang="de-DE" dirty="0"/>
              <a:t>des Deutschen Amateur-Radio-Clubs e. V. (DARC</a:t>
            </a:r>
            <a:r>
              <a:rPr lang="de-DE" dirty="0" smtClean="0"/>
              <a:t>) werden, Anlass-bezogen und zeitlich begrenzt, </a:t>
            </a:r>
            <a:r>
              <a:rPr lang="de-DE" b="1" dirty="0" smtClean="0"/>
              <a:t>Sonderdiplome</a:t>
            </a:r>
            <a:r>
              <a:rPr lang="de-DE" dirty="0" smtClean="0"/>
              <a:t> vom </a:t>
            </a:r>
            <a:r>
              <a:rPr lang="de-DE" b="1" dirty="0" smtClean="0"/>
              <a:t>Referat DX</a:t>
            </a:r>
            <a:r>
              <a:rPr lang="de-DE" dirty="0" smtClean="0"/>
              <a:t> herausgegeben.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 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Aus Anlass des </a:t>
            </a:r>
            <a:r>
              <a:rPr lang="de-DE" b="1" dirty="0"/>
              <a:t>75. </a:t>
            </a:r>
            <a:r>
              <a:rPr lang="de-DE" b="1" dirty="0" smtClean="0"/>
              <a:t>Geburtstages </a:t>
            </a:r>
            <a:r>
              <a:rPr lang="de-DE" b="1" dirty="0"/>
              <a:t>des DARC e.V</a:t>
            </a:r>
            <a:r>
              <a:rPr lang="de-DE" b="1" dirty="0" smtClean="0"/>
              <a:t>. </a:t>
            </a:r>
            <a:r>
              <a:rPr lang="de-DE" dirty="0" smtClean="0"/>
              <a:t>werden fünf Sonderdiplome herausgegeben, die für Verbindungen vom </a:t>
            </a:r>
            <a:r>
              <a:rPr lang="de-DE" b="1" dirty="0" smtClean="0"/>
              <a:t>1.5. bis 31.10.2025</a:t>
            </a:r>
            <a:r>
              <a:rPr lang="de-DE" dirty="0" smtClean="0"/>
              <a:t>                     beantragt werden können.</a:t>
            </a:r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13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668029"/>
            <a:ext cx="1833045" cy="98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447200"/>
      </p:ext>
    </p:extLst>
  </p:cSld>
  <p:clrMapOvr>
    <a:masterClrMapping/>
  </p:clrMapOvr>
  <p:transition spd="slow" advTm="1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Grunddiplom </a:t>
            </a:r>
            <a:r>
              <a:rPr lang="de-DE" dirty="0"/>
              <a:t>75 Jahre </a:t>
            </a:r>
            <a:r>
              <a:rPr lang="de-DE" dirty="0" smtClean="0"/>
              <a:t>DARC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14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980000"/>
            <a:ext cx="6049670" cy="43200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277" y="4244093"/>
            <a:ext cx="1833045" cy="98510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82" y="1980000"/>
            <a:ext cx="6110710" cy="4319999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1855197"/>
      </p:ext>
    </p:extLst>
  </p:cSld>
  <p:clrMapOvr>
    <a:masterClrMapping/>
  </p:clrMapOvr>
  <p:transition spd="slow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Cluboffizielle des DARC 75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15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980000"/>
            <a:ext cx="6049670" cy="43200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277" y="4244093"/>
            <a:ext cx="1833045" cy="98510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88" y="1971563"/>
            <a:ext cx="6135828" cy="4337757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9940331"/>
      </p:ext>
    </p:extLst>
  </p:cSld>
  <p:clrMapOvr>
    <a:masterClrMapping/>
  </p:clrMapOvr>
  <p:transition spd="slow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DARC-Ortsverbände </a:t>
            </a:r>
            <a:r>
              <a:rPr lang="de-DE" dirty="0" smtClean="0"/>
              <a:t>75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16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980000"/>
            <a:ext cx="6049670" cy="43200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277" y="4244093"/>
            <a:ext cx="1833045" cy="98510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83287"/>
            <a:ext cx="6213352" cy="4392563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87110143"/>
      </p:ext>
    </p:extLst>
  </p:cSld>
  <p:clrMapOvr>
    <a:masterClrMapping/>
  </p:clrMapOvr>
  <p:transition spd="slow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DARC-Klubstationen 75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17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980000"/>
            <a:ext cx="6049670" cy="43200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277" y="4244093"/>
            <a:ext cx="1833045" cy="98510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58457"/>
            <a:ext cx="6220891" cy="4397893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35371195"/>
      </p:ext>
    </p:extLst>
  </p:cSld>
  <p:clrMapOvr>
    <a:masterClrMapping/>
  </p:clrMapOvr>
  <p:transition spd="slow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Aktive des DARC 75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18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980000"/>
            <a:ext cx="6049670" cy="43200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277" y="4244093"/>
            <a:ext cx="1833045" cy="98510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57" y="1980001"/>
            <a:ext cx="6110710" cy="4319999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01909795"/>
      </p:ext>
    </p:extLst>
  </p:cSld>
  <p:clrMapOvr>
    <a:masterClrMapping/>
  </p:clrMapOvr>
  <p:transition spd="slow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Sonderstationen 75 Jahre DARC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 smtClean="0"/>
              <a:t>Für alle 5 Sonderdiplome sind auch Verbindungen zu 4 Sonderstationen nachzuweisen. Diese Sonderstationen werden von Mitgliedern des </a:t>
            </a:r>
            <a:r>
              <a:rPr lang="de-DE" sz="2400" b="1" dirty="0" smtClean="0"/>
              <a:t>DARC Team SES</a:t>
            </a:r>
            <a:r>
              <a:rPr lang="de-DE" sz="2400" dirty="0" smtClean="0"/>
              <a:t> betrieben.</a:t>
            </a:r>
          </a:p>
          <a:p>
            <a:pPr marL="0" indent="0">
              <a:buNone/>
            </a:pPr>
            <a:endParaRPr lang="de-DE" dirty="0" smtClean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19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277" y="4244093"/>
            <a:ext cx="1833045" cy="985107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195" y="3212976"/>
            <a:ext cx="2627376" cy="172821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557" y="3212976"/>
            <a:ext cx="2627376" cy="1728216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019405"/>
            <a:ext cx="2627376" cy="1728216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5019405"/>
            <a:ext cx="2627376" cy="1728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755255"/>
      </p:ext>
    </p:extLst>
  </p:cSld>
  <p:clrMapOvr>
    <a:masterClrMapping/>
  </p:clrMapOvr>
  <p:transition spd="slow" advTm="1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Einleitung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Die überregionalen Diplome </a:t>
            </a:r>
            <a:r>
              <a:rPr lang="de-DE" dirty="0"/>
              <a:t>des Deutschen Amateur-Radio-Clubs e. V. (DARC</a:t>
            </a:r>
            <a:r>
              <a:rPr lang="de-DE" dirty="0" smtClean="0"/>
              <a:t>) werden vom </a:t>
            </a:r>
            <a:r>
              <a:rPr lang="de-DE" b="1" dirty="0" smtClean="0"/>
              <a:t>Referat DX</a:t>
            </a:r>
            <a:r>
              <a:rPr lang="de-DE" dirty="0" smtClean="0"/>
              <a:t> herausgegeben.</a:t>
            </a:r>
          </a:p>
          <a:p>
            <a:pPr marL="0" indent="0">
              <a:buNone/>
            </a:pPr>
            <a:r>
              <a:rPr lang="de-DE" dirty="0" smtClean="0"/>
              <a:t> </a:t>
            </a:r>
          </a:p>
          <a:p>
            <a:pPr marL="0" indent="0">
              <a:buNone/>
            </a:pPr>
            <a:r>
              <a:rPr lang="de-DE" dirty="0" smtClean="0"/>
              <a:t>Die Diplom-Manager werden vom Referat DX ernannt und bei ihrer </a:t>
            </a:r>
            <a:r>
              <a:rPr lang="de-DE" b="1" dirty="0" smtClean="0"/>
              <a:t>ehrenamtlichen Arbeit</a:t>
            </a:r>
            <a:r>
              <a:rPr lang="de-DE" dirty="0" smtClean="0"/>
              <a:t> unterstützt.</a:t>
            </a:r>
          </a:p>
          <a:p>
            <a:pPr marL="0" indent="0">
              <a:buNone/>
            </a:pPr>
            <a:r>
              <a:rPr lang="de-DE" dirty="0" smtClean="0"/>
              <a:t> </a:t>
            </a:r>
          </a:p>
          <a:p>
            <a:pPr marL="0" indent="0">
              <a:buNone/>
            </a:pPr>
            <a:r>
              <a:rPr lang="de-DE" dirty="0" smtClean="0"/>
              <a:t>Dazu betreibt das Referat DX auch das                                 DARC Community </a:t>
            </a:r>
            <a:r>
              <a:rPr lang="de-DE" dirty="0" err="1" smtClean="0"/>
              <a:t>Logbook</a:t>
            </a:r>
            <a:r>
              <a:rPr lang="de-DE" dirty="0" smtClean="0"/>
              <a:t> (DCL).</a:t>
            </a:r>
          </a:p>
          <a:p>
            <a:pPr marL="0" indent="0">
              <a:buNone/>
            </a:pPr>
            <a:endParaRPr lang="de-DE" dirty="0" smtClean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1609695"/>
      </p:ext>
    </p:extLst>
  </p:cSld>
  <p:clrMapOvr>
    <a:masterClrMapping/>
  </p:clrMapOvr>
  <p:transition spd="slow" advTm="1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dirty="0"/>
              <a:t>DCL - die „Diplom-Maschine“ des </a:t>
            </a:r>
            <a:r>
              <a:rPr lang="de-DE" dirty="0" smtClean="0"/>
              <a:t>DARC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>
                <a:solidFill>
                  <a:srgbClr val="FFFF00"/>
                </a:solidFill>
              </a:rPr>
              <a:t> </a:t>
            </a:r>
            <a:r>
              <a:rPr lang="de-DE" dirty="0" smtClean="0">
                <a:solidFill>
                  <a:srgbClr val="FFFF00"/>
                </a:solidFill>
              </a:rPr>
              <a:t>Referat </a:t>
            </a:r>
            <a:r>
              <a:rPr lang="de-DE" dirty="0">
                <a:solidFill>
                  <a:srgbClr val="FFFF00"/>
                </a:solidFill>
              </a:rPr>
              <a:t>DX </a:t>
            </a:r>
            <a:r>
              <a:rPr lang="de-DE" dirty="0" smtClean="0">
                <a:solidFill>
                  <a:srgbClr val="FFFF00"/>
                </a:solidFill>
              </a:rPr>
              <a:t>2024</a:t>
            </a:r>
          </a:p>
          <a:p>
            <a:r>
              <a:rPr lang="de-DE" dirty="0">
                <a:solidFill>
                  <a:srgbClr val="FFFF00"/>
                </a:solidFill>
              </a:rPr>
              <a:t>Autor</a:t>
            </a:r>
            <a:r>
              <a:rPr lang="de-DE" dirty="0" smtClean="0">
                <a:solidFill>
                  <a:srgbClr val="FFFF00"/>
                </a:solidFill>
              </a:rPr>
              <a:t>: DHØHAN </a:t>
            </a:r>
            <a:endParaRPr lang="de-DE" dirty="0">
              <a:solidFill>
                <a:srgbClr val="FFFF00"/>
              </a:solidFill>
            </a:endParaRPr>
          </a:p>
          <a:p>
            <a:r>
              <a:rPr lang="de-DE" dirty="0" smtClean="0">
                <a:solidFill>
                  <a:srgbClr val="FFFF00"/>
                </a:solidFill>
              </a:rPr>
              <a:t>Stand: 2025-05-12</a:t>
            </a:r>
            <a:r>
              <a:rPr lang="de-DE" dirty="0">
                <a:solidFill>
                  <a:srgbClr val="FFFF00"/>
                </a:solidFill>
              </a:rPr>
              <a:t/>
            </a:r>
            <a:br>
              <a:rPr lang="de-DE" dirty="0">
                <a:solidFill>
                  <a:srgbClr val="FFFF00"/>
                </a:solidFill>
              </a:rPr>
            </a:br>
            <a:endParaRPr lang="de-DE" dirty="0">
              <a:solidFill>
                <a:srgbClr val="FFFF00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005064"/>
            <a:ext cx="3107870" cy="201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721655"/>
      </p:ext>
    </p:extLst>
  </p:cSld>
  <p:clrMapOvr>
    <a:masterClrMapping/>
  </p:clrMapOvr>
  <p:transition spd="slow" advTm="10000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Einleitung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Seit </a:t>
            </a:r>
            <a:r>
              <a:rPr lang="de-DE" dirty="0" smtClean="0"/>
              <a:t>über 20 </a:t>
            </a:r>
            <a:r>
              <a:rPr lang="de-DE" dirty="0"/>
              <a:t>Jahren werden mit dem DARC </a:t>
            </a:r>
            <a:r>
              <a:rPr lang="de-DE" dirty="0" smtClean="0"/>
              <a:t>Community </a:t>
            </a:r>
            <a:r>
              <a:rPr lang="de-DE" dirty="0" err="1"/>
              <a:t>Logbook</a:t>
            </a:r>
            <a:r>
              <a:rPr lang="de-DE" dirty="0"/>
              <a:t> (DCL) Diplome </a:t>
            </a:r>
            <a:r>
              <a:rPr lang="de-DE" dirty="0" smtClean="0"/>
              <a:t>ausgegeben</a:t>
            </a:r>
            <a:r>
              <a:rPr lang="de-DE" dirty="0"/>
              <a:t>. </a:t>
            </a: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Die </a:t>
            </a:r>
            <a:r>
              <a:rPr lang="de-DE" dirty="0"/>
              <a:t>Leistungsdiplome des DARC erfordern die Bestätigung der eigenen Logbucheinträge durch die Gegenstation. Üblicherweise erfolgte das durch eine QSL-Karte. </a:t>
            </a:r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3982509"/>
      </p:ext>
    </p:extLst>
  </p:cSld>
  <p:clrMapOvr>
    <a:masterClrMapping/>
  </p:clrMapOvr>
  <p:transition spd="slow" advTm="1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0000"/>
            <a:ext cx="8229600" cy="501333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e-DE" dirty="0" smtClean="0"/>
              <a:t>2004 begann </a:t>
            </a:r>
            <a:r>
              <a:rPr lang="de-DE" dirty="0"/>
              <a:t>für </a:t>
            </a:r>
            <a:r>
              <a:rPr lang="de-DE" dirty="0" smtClean="0"/>
              <a:t>die Diplomvergabe </a:t>
            </a:r>
            <a:r>
              <a:rPr lang="de-DE" dirty="0"/>
              <a:t>im DARC eine neue </a:t>
            </a:r>
            <a:r>
              <a:rPr lang="de-DE" dirty="0" smtClean="0"/>
              <a:t>Ära:</a:t>
            </a:r>
          </a:p>
          <a:p>
            <a:r>
              <a:rPr lang="de-DE" dirty="0" smtClean="0"/>
              <a:t>Der </a:t>
            </a:r>
            <a:r>
              <a:rPr lang="de-DE" dirty="0"/>
              <a:t>Amateurrat </a:t>
            </a:r>
            <a:r>
              <a:rPr lang="de-DE" dirty="0" smtClean="0"/>
              <a:t>beschloss die </a:t>
            </a:r>
            <a:r>
              <a:rPr lang="de-DE" dirty="0"/>
              <a:t>allgemeine Anerkennung von elektronischen DCL-QSLs für </a:t>
            </a:r>
            <a:r>
              <a:rPr lang="de-DE" dirty="0" smtClean="0"/>
              <a:t>DARC-Diplome.</a:t>
            </a:r>
          </a:p>
          <a:p>
            <a:r>
              <a:rPr lang="de-DE" dirty="0" smtClean="0"/>
              <a:t>Nach </a:t>
            </a:r>
            <a:r>
              <a:rPr lang="de-DE" dirty="0"/>
              <a:t>und nach </a:t>
            </a:r>
            <a:r>
              <a:rPr lang="de-DE" dirty="0" smtClean="0"/>
              <a:t>kamen </a:t>
            </a:r>
            <a:r>
              <a:rPr lang="de-DE" dirty="0"/>
              <a:t>alle wichtigen Diplome des DARC in das </a:t>
            </a:r>
            <a:r>
              <a:rPr lang="de-DE" dirty="0" smtClean="0"/>
              <a:t>DCL.</a:t>
            </a:r>
          </a:p>
          <a:p>
            <a:r>
              <a:rPr lang="de-DE" dirty="0" smtClean="0"/>
              <a:t>Die elektronischen </a:t>
            </a:r>
            <a:r>
              <a:rPr lang="de-DE" dirty="0"/>
              <a:t>Bestätigungen ersetzten das mühselige Hantieren mit QSL-Karten. </a:t>
            </a: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Heute </a:t>
            </a:r>
          </a:p>
          <a:p>
            <a:r>
              <a:rPr lang="de-DE" dirty="0" smtClean="0"/>
              <a:t>enthält das DCL über 144 Mio. QSO-Einträge</a:t>
            </a:r>
          </a:p>
          <a:p>
            <a:r>
              <a:rPr lang="de-DE" dirty="0" smtClean="0"/>
              <a:t>rund 72% bestätigt, das </a:t>
            </a:r>
            <a:r>
              <a:rPr lang="de-DE" dirty="0"/>
              <a:t>sind </a:t>
            </a:r>
            <a:r>
              <a:rPr lang="de-DE" dirty="0" smtClean="0"/>
              <a:t>104 Mio. </a:t>
            </a:r>
            <a:r>
              <a:rPr lang="de-DE" dirty="0"/>
              <a:t>elektronische </a:t>
            </a:r>
            <a:r>
              <a:rPr lang="de-DE" dirty="0" smtClean="0"/>
              <a:t>QSLs</a:t>
            </a:r>
          </a:p>
          <a:p>
            <a:r>
              <a:rPr lang="de-DE" dirty="0" smtClean="0"/>
              <a:t>daraus wurden </a:t>
            </a:r>
            <a:r>
              <a:rPr lang="de-DE" dirty="0"/>
              <a:t>im DCL schon </a:t>
            </a:r>
            <a:r>
              <a:rPr lang="de-DE" b="1" dirty="0" smtClean="0"/>
              <a:t>rund 40.000                              Diplome</a:t>
            </a:r>
            <a:r>
              <a:rPr lang="de-DE" dirty="0" smtClean="0"/>
              <a:t> erteilt.</a:t>
            </a:r>
            <a:endParaRPr lang="de-DE" dirty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1000783"/>
      </p:ext>
    </p:extLst>
  </p:cSld>
  <p:clrMapOvr>
    <a:masterClrMapping/>
  </p:clrMapOvr>
  <p:transition spd="slow" advTm="1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Basisfunktionen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Das DCL besteht, wie </a:t>
            </a:r>
            <a:r>
              <a:rPr lang="de-DE" dirty="0" smtClean="0"/>
              <a:t>auch </a:t>
            </a:r>
            <a:r>
              <a:rPr lang="de-DE" dirty="0"/>
              <a:t>Club Log, </a:t>
            </a:r>
            <a:r>
              <a:rPr lang="de-DE" dirty="0" err="1"/>
              <a:t>eQSL</a:t>
            </a:r>
            <a:r>
              <a:rPr lang="de-DE" dirty="0"/>
              <a:t> und </a:t>
            </a:r>
            <a:r>
              <a:rPr lang="de-DE" dirty="0" err="1"/>
              <a:t>LoTW</a:t>
            </a:r>
            <a:r>
              <a:rPr lang="de-DE" dirty="0"/>
              <a:t>, </a:t>
            </a:r>
            <a:endParaRPr lang="de-DE" dirty="0" smtClean="0"/>
          </a:p>
          <a:p>
            <a:r>
              <a:rPr lang="de-DE" dirty="0" smtClean="0"/>
              <a:t>zunächst </a:t>
            </a:r>
            <a:r>
              <a:rPr lang="de-DE" dirty="0"/>
              <a:t>aus einer </a:t>
            </a:r>
            <a:r>
              <a:rPr lang="de-DE" b="1" dirty="0"/>
              <a:t>Datenbank</a:t>
            </a:r>
            <a:r>
              <a:rPr lang="de-DE" dirty="0"/>
              <a:t> für </a:t>
            </a:r>
            <a:r>
              <a:rPr lang="de-DE" dirty="0" smtClean="0"/>
              <a:t>eure QSO-Einträge</a:t>
            </a:r>
          </a:p>
          <a:p>
            <a:r>
              <a:rPr lang="de-DE" dirty="0" smtClean="0"/>
              <a:t>und </a:t>
            </a:r>
            <a:r>
              <a:rPr lang="de-DE" dirty="0"/>
              <a:t>aus einer </a:t>
            </a:r>
            <a:r>
              <a:rPr lang="de-DE" b="1" dirty="0"/>
              <a:t>Bedienoberfläche</a:t>
            </a:r>
            <a:r>
              <a:rPr lang="de-DE" dirty="0"/>
              <a:t>, die </a:t>
            </a:r>
            <a:r>
              <a:rPr lang="de-DE" dirty="0" smtClean="0"/>
              <a:t>über Internet mit </a:t>
            </a:r>
            <a:r>
              <a:rPr lang="de-DE" dirty="0"/>
              <a:t>einem Browser (Edge, Chrome, Firefox etc</a:t>
            </a:r>
            <a:r>
              <a:rPr lang="de-DE" dirty="0" smtClean="0"/>
              <a:t>.)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 </a:t>
            </a:r>
            <a:r>
              <a:rPr lang="de-DE" dirty="0" smtClean="0"/>
              <a:t>                                                    benutzt </a:t>
            </a:r>
            <a:r>
              <a:rPr lang="de-DE" dirty="0"/>
              <a:t>werden kann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23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4029609"/>
            <a:ext cx="2926080" cy="2194560"/>
          </a:xfrm>
          <a:prstGeom prst="rect">
            <a:avLst/>
          </a:prstGeom>
        </p:spPr>
      </p:pic>
      <p:sp>
        <p:nvSpPr>
          <p:cNvPr id="8" name="Ellipse 7"/>
          <p:cNvSpPr/>
          <p:nvPr/>
        </p:nvSpPr>
        <p:spPr>
          <a:xfrm>
            <a:off x="4860032" y="5373216"/>
            <a:ext cx="1296144" cy="2880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4860032" y="4797152"/>
            <a:ext cx="1296144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" name="Gerader Verbinder 11"/>
          <p:cNvCxnSpPr>
            <a:stCxn id="7" idx="2"/>
          </p:cNvCxnSpPr>
          <p:nvPr/>
        </p:nvCxnSpPr>
        <p:spPr>
          <a:xfrm>
            <a:off x="4860032" y="4797152"/>
            <a:ext cx="0" cy="72008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/>
          <p:nvPr/>
        </p:nvCxnSpPr>
        <p:spPr>
          <a:xfrm>
            <a:off x="6156176" y="4797152"/>
            <a:ext cx="0" cy="72008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5060634" y="4929110"/>
            <a:ext cx="86409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de-DE" dirty="0" smtClean="0"/>
              <a:t>QSO-Daten</a:t>
            </a:r>
            <a:endParaRPr lang="de-DE" dirty="0"/>
          </a:p>
        </p:txBody>
      </p:sp>
      <p:sp>
        <p:nvSpPr>
          <p:cNvPr id="7" name="Ellipse 6"/>
          <p:cNvSpPr/>
          <p:nvPr/>
        </p:nvSpPr>
        <p:spPr>
          <a:xfrm>
            <a:off x="4860032" y="4653136"/>
            <a:ext cx="1296144" cy="28803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Pfeil nach links und rechts 13"/>
          <p:cNvSpPr/>
          <p:nvPr/>
        </p:nvSpPr>
        <p:spPr>
          <a:xfrm>
            <a:off x="3851920" y="5024577"/>
            <a:ext cx="747282" cy="20462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9405407"/>
      </p:ext>
    </p:extLst>
  </p:cSld>
  <p:clrMapOvr>
    <a:masterClrMapping/>
  </p:clrMapOvr>
  <p:transition spd="slow" advTm="1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0000"/>
            <a:ext cx="8229600" cy="5013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Damit </a:t>
            </a:r>
            <a:r>
              <a:rPr lang="de-DE" dirty="0" smtClean="0"/>
              <a:t>Unbefugte keinen </a:t>
            </a:r>
            <a:r>
              <a:rPr lang="de-DE" dirty="0"/>
              <a:t>Zugang haben, ist eine </a:t>
            </a:r>
            <a:r>
              <a:rPr lang="de-DE" b="1" dirty="0"/>
              <a:t>Registrierung</a:t>
            </a:r>
            <a:r>
              <a:rPr lang="de-DE" dirty="0"/>
              <a:t> erforderlich. </a:t>
            </a:r>
            <a:r>
              <a:rPr lang="de-DE" dirty="0" smtClean="0"/>
              <a:t>Als </a:t>
            </a:r>
            <a:r>
              <a:rPr lang="de-DE" dirty="0"/>
              <a:t>Ergebnis erhält man ein Passwort zum Anmelden beim DCL. </a:t>
            </a:r>
            <a:endParaRPr lang="de-DE" dirty="0" smtClean="0"/>
          </a:p>
          <a:p>
            <a:r>
              <a:rPr lang="de-DE" dirty="0" smtClean="0"/>
              <a:t>Benutzer </a:t>
            </a:r>
            <a:r>
              <a:rPr lang="de-DE" dirty="0"/>
              <a:t>mit DARC-Postfach oder </a:t>
            </a:r>
            <a:r>
              <a:rPr lang="de-DE" dirty="0" err="1"/>
              <a:t>LoTW</a:t>
            </a:r>
            <a:r>
              <a:rPr lang="de-DE" dirty="0"/>
              <a:t>-Zugang erhalten ihr Passwort sofort zugeschickt, </a:t>
            </a:r>
            <a:endParaRPr lang="de-DE" dirty="0" smtClean="0"/>
          </a:p>
          <a:p>
            <a:r>
              <a:rPr lang="de-DE" dirty="0" smtClean="0"/>
              <a:t>anderenfalls </a:t>
            </a:r>
            <a:r>
              <a:rPr lang="de-DE" dirty="0"/>
              <a:t>erfolgt erst eine Einzelprüfung durch den DCL-Support.</a:t>
            </a:r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24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4509120"/>
            <a:ext cx="54006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425080"/>
      </p:ext>
    </p:extLst>
  </p:cSld>
  <p:clrMapOvr>
    <a:masterClrMapping/>
  </p:clrMapOvr>
  <p:transition spd="slow" advTm="1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0000"/>
            <a:ext cx="8229600" cy="5013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Die eigenen QSOs kommen in der Regel per </a:t>
            </a:r>
            <a:r>
              <a:rPr lang="de-DE" b="1" dirty="0"/>
              <a:t>ADIF-Import</a:t>
            </a:r>
            <a:r>
              <a:rPr lang="de-DE" dirty="0"/>
              <a:t> in das DCL. D.h., </a:t>
            </a:r>
            <a:r>
              <a:rPr lang="de-DE" dirty="0" smtClean="0"/>
              <a:t>ihr exportiert </a:t>
            </a:r>
            <a:r>
              <a:rPr lang="de-DE" dirty="0"/>
              <a:t>die QSO-Daten aus </a:t>
            </a:r>
            <a:r>
              <a:rPr lang="de-DE" dirty="0" smtClean="0"/>
              <a:t>eurem </a:t>
            </a:r>
            <a:r>
              <a:rPr lang="de-DE" dirty="0"/>
              <a:t>lokalen Logbuch in eine ADIF-Datei und </a:t>
            </a:r>
            <a:r>
              <a:rPr lang="de-DE" dirty="0" smtClean="0"/>
              <a:t>ladet </a:t>
            </a:r>
            <a:r>
              <a:rPr lang="de-DE" dirty="0"/>
              <a:t>diese Datei anschließend ins DCL hoch.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25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3110066"/>
            <a:ext cx="7878128" cy="298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330337"/>
      </p:ext>
    </p:extLst>
  </p:cSld>
  <p:clrMapOvr>
    <a:masterClrMapping/>
  </p:clrMapOvr>
  <p:transition spd="slow" advTm="1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0000"/>
            <a:ext cx="8229600" cy="5013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Falls euer </a:t>
            </a:r>
            <a:r>
              <a:rPr lang="de-DE" dirty="0"/>
              <a:t>lokales Logbuch keinen Datenexport im ADIF-Format erlaubt, </a:t>
            </a:r>
            <a:r>
              <a:rPr lang="de-DE" dirty="0" smtClean="0"/>
              <a:t>könnt ihr eure QSOs </a:t>
            </a:r>
            <a:r>
              <a:rPr lang="de-DE" dirty="0"/>
              <a:t>auch in einer </a:t>
            </a:r>
            <a:r>
              <a:rPr lang="de-DE" b="1" dirty="0"/>
              <a:t>Logbuchmaske</a:t>
            </a:r>
            <a:r>
              <a:rPr lang="de-DE" dirty="0"/>
              <a:t> </a:t>
            </a:r>
            <a:r>
              <a:rPr lang="de-DE" dirty="0" smtClean="0"/>
              <a:t>eingeben. </a:t>
            </a:r>
            <a:endParaRPr lang="de-DE" dirty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26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091" y="2858868"/>
            <a:ext cx="5953125" cy="319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981020"/>
      </p:ext>
    </p:extLst>
  </p:cSld>
  <p:clrMapOvr>
    <a:masterClrMapping/>
  </p:clrMapOvr>
  <p:transition spd="slow" advTm="1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0000"/>
            <a:ext cx="8229600" cy="5013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In </a:t>
            </a:r>
            <a:r>
              <a:rPr lang="de-DE" dirty="0"/>
              <a:t>beiden Fällen führt das DCL einen </a:t>
            </a:r>
            <a:r>
              <a:rPr lang="de-DE" b="1" dirty="0"/>
              <a:t>Kreuzvergleich</a:t>
            </a:r>
            <a:r>
              <a:rPr lang="de-DE" dirty="0"/>
              <a:t> durch und prüft, ob </a:t>
            </a:r>
            <a:r>
              <a:rPr lang="de-DE" dirty="0" smtClean="0"/>
              <a:t>eure </a:t>
            </a:r>
            <a:r>
              <a:rPr lang="de-DE" dirty="0"/>
              <a:t>Gegenstelle schon passende QSO-Daten im DCL hinterlegt hat. </a:t>
            </a: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Wenn </a:t>
            </a:r>
            <a:r>
              <a:rPr lang="de-DE" dirty="0"/>
              <a:t>ja, wird </a:t>
            </a:r>
            <a:r>
              <a:rPr lang="de-DE" dirty="0" smtClean="0"/>
              <a:t>euer </a:t>
            </a:r>
            <a:r>
              <a:rPr lang="de-DE" dirty="0"/>
              <a:t>QSO-Eintrag sofort bestätigt und </a:t>
            </a:r>
            <a:r>
              <a:rPr lang="de-DE" dirty="0" smtClean="0"/>
              <a:t>ihr habt eure </a:t>
            </a:r>
            <a:r>
              <a:rPr lang="de-DE" dirty="0"/>
              <a:t>elektronische QSL</a:t>
            </a:r>
            <a:r>
              <a:rPr lang="de-DE" dirty="0" smtClean="0"/>
              <a:t>.</a:t>
            </a:r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27</a:t>
            </a:fld>
            <a:endParaRPr lang="de-DE"/>
          </a:p>
        </p:txBody>
      </p:sp>
      <p:sp>
        <p:nvSpPr>
          <p:cNvPr id="6" name="Textfeld 1"/>
          <p:cNvSpPr txBox="1">
            <a:spLocks noChangeAspect="1"/>
          </p:cNvSpPr>
          <p:nvPr/>
        </p:nvSpPr>
        <p:spPr bwMode="auto">
          <a:xfrm>
            <a:off x="539552" y="3767360"/>
            <a:ext cx="1371600" cy="3698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25000"/>
              </a:lnSpc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5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5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DE" altLang="de-DE" sz="1800"/>
              <a:t>Mycall A</a:t>
            </a:r>
          </a:p>
        </p:txBody>
      </p:sp>
      <p:sp>
        <p:nvSpPr>
          <p:cNvPr id="7" name="Textfeld 6"/>
          <p:cNvSpPr txBox="1">
            <a:spLocks noChangeAspect="1"/>
          </p:cNvSpPr>
          <p:nvPr/>
        </p:nvSpPr>
        <p:spPr bwMode="auto">
          <a:xfrm>
            <a:off x="539552" y="4148360"/>
            <a:ext cx="1371600" cy="3698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25000"/>
              </a:lnSpc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5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5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DE" altLang="de-DE" sz="1800"/>
              <a:t>Call B</a:t>
            </a:r>
          </a:p>
        </p:txBody>
      </p:sp>
      <p:sp>
        <p:nvSpPr>
          <p:cNvPr id="8" name="Textfeld 7"/>
          <p:cNvSpPr txBox="1">
            <a:spLocks noChangeAspect="1"/>
          </p:cNvSpPr>
          <p:nvPr/>
        </p:nvSpPr>
        <p:spPr bwMode="auto">
          <a:xfrm>
            <a:off x="539552" y="4529360"/>
            <a:ext cx="1371600" cy="3698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25000"/>
              </a:lnSpc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5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5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DE" altLang="de-DE" sz="1800"/>
              <a:t>Datum/Zeit</a:t>
            </a:r>
          </a:p>
        </p:txBody>
      </p:sp>
      <p:sp>
        <p:nvSpPr>
          <p:cNvPr id="9" name="Textfeld 8"/>
          <p:cNvSpPr txBox="1">
            <a:spLocks noChangeAspect="1"/>
          </p:cNvSpPr>
          <p:nvPr/>
        </p:nvSpPr>
        <p:spPr bwMode="auto">
          <a:xfrm>
            <a:off x="539552" y="4910360"/>
            <a:ext cx="1371600" cy="3698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25000"/>
              </a:lnSpc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5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5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DE" altLang="de-DE" sz="1800"/>
              <a:t>Band</a:t>
            </a:r>
          </a:p>
        </p:txBody>
      </p:sp>
      <p:sp>
        <p:nvSpPr>
          <p:cNvPr id="10" name="Textfeld 9"/>
          <p:cNvSpPr txBox="1">
            <a:spLocks noChangeAspect="1"/>
          </p:cNvSpPr>
          <p:nvPr/>
        </p:nvSpPr>
        <p:spPr bwMode="auto">
          <a:xfrm>
            <a:off x="539552" y="5291360"/>
            <a:ext cx="1371600" cy="3698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25000"/>
              </a:lnSpc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5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5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DE" altLang="de-DE" sz="1800"/>
              <a:t>Mode</a:t>
            </a:r>
          </a:p>
        </p:txBody>
      </p:sp>
      <p:sp>
        <p:nvSpPr>
          <p:cNvPr id="11" name="Textfeld 10"/>
          <p:cNvSpPr txBox="1">
            <a:spLocks noChangeAspect="1"/>
          </p:cNvSpPr>
          <p:nvPr/>
        </p:nvSpPr>
        <p:spPr bwMode="auto">
          <a:xfrm>
            <a:off x="5187752" y="3767360"/>
            <a:ext cx="1371600" cy="3698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25000"/>
              </a:lnSpc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5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5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DE" altLang="de-DE" sz="1800"/>
              <a:t>Mycall B</a:t>
            </a:r>
          </a:p>
        </p:txBody>
      </p:sp>
      <p:sp>
        <p:nvSpPr>
          <p:cNvPr id="12" name="Textfeld 11"/>
          <p:cNvSpPr txBox="1">
            <a:spLocks noChangeAspect="1"/>
          </p:cNvSpPr>
          <p:nvPr/>
        </p:nvSpPr>
        <p:spPr bwMode="auto">
          <a:xfrm>
            <a:off x="5187752" y="4148360"/>
            <a:ext cx="1371600" cy="3698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25000"/>
              </a:lnSpc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5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5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DE" altLang="de-DE" sz="1800"/>
              <a:t>Call A</a:t>
            </a:r>
          </a:p>
        </p:txBody>
      </p:sp>
      <p:sp>
        <p:nvSpPr>
          <p:cNvPr id="13" name="Textfeld 12"/>
          <p:cNvSpPr txBox="1">
            <a:spLocks noChangeAspect="1"/>
          </p:cNvSpPr>
          <p:nvPr/>
        </p:nvSpPr>
        <p:spPr bwMode="auto">
          <a:xfrm>
            <a:off x="5187752" y="4529360"/>
            <a:ext cx="1371600" cy="3698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25000"/>
              </a:lnSpc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5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5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DE" altLang="de-DE" sz="1800"/>
              <a:t>Datum/Zeit</a:t>
            </a:r>
          </a:p>
        </p:txBody>
      </p:sp>
      <p:sp>
        <p:nvSpPr>
          <p:cNvPr id="14" name="Textfeld 13"/>
          <p:cNvSpPr txBox="1">
            <a:spLocks noChangeAspect="1"/>
          </p:cNvSpPr>
          <p:nvPr/>
        </p:nvSpPr>
        <p:spPr bwMode="auto">
          <a:xfrm>
            <a:off x="5187752" y="4910360"/>
            <a:ext cx="1371600" cy="3698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25000"/>
              </a:lnSpc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5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5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DE" altLang="de-DE" sz="1800"/>
              <a:t>Band</a:t>
            </a:r>
          </a:p>
        </p:txBody>
      </p:sp>
      <p:sp>
        <p:nvSpPr>
          <p:cNvPr id="15" name="Textfeld 14"/>
          <p:cNvSpPr txBox="1">
            <a:spLocks noChangeAspect="1"/>
          </p:cNvSpPr>
          <p:nvPr/>
        </p:nvSpPr>
        <p:spPr bwMode="auto">
          <a:xfrm>
            <a:off x="5187752" y="5291360"/>
            <a:ext cx="1371600" cy="3698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25000"/>
              </a:lnSpc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5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5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DE" altLang="de-DE" sz="1800"/>
              <a:t>Mode</a:t>
            </a:r>
          </a:p>
        </p:txBody>
      </p:sp>
      <p:cxnSp>
        <p:nvCxnSpPr>
          <p:cNvPr id="16" name="Gerade Verbindung mit Pfeil 15"/>
          <p:cNvCxnSpPr>
            <a:endCxn id="12" idx="1"/>
          </p:cNvCxnSpPr>
          <p:nvPr/>
        </p:nvCxnSpPr>
        <p:spPr>
          <a:xfrm>
            <a:off x="1911152" y="3919760"/>
            <a:ext cx="3276600" cy="41275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 flipV="1">
            <a:off x="1911152" y="3953098"/>
            <a:ext cx="3276600" cy="33655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1911152" y="4713510"/>
            <a:ext cx="3276600" cy="33338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>
            <a:off x="1911152" y="5105623"/>
            <a:ext cx="3276600" cy="33337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>
            <a:off x="1911152" y="5443760"/>
            <a:ext cx="3276600" cy="33338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5"/>
          <p:cNvSpPr txBox="1">
            <a:spLocks noChangeAspect="1"/>
          </p:cNvSpPr>
          <p:nvPr/>
        </p:nvSpPr>
        <p:spPr bwMode="auto">
          <a:xfrm>
            <a:off x="1911152" y="4388073"/>
            <a:ext cx="3276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25000"/>
              </a:lnSpc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5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5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DE" altLang="de-DE" sz="1800" dirty="0"/>
              <a:t>mit </a:t>
            </a:r>
            <a:r>
              <a:rPr lang="de-DE" altLang="de-DE" sz="1800" dirty="0" smtClean="0"/>
              <a:t>Karenzzeit 10 Min.</a:t>
            </a:r>
            <a:endParaRPr lang="de-DE" altLang="de-DE" sz="1800" dirty="0"/>
          </a:p>
        </p:txBody>
      </p:sp>
    </p:spTree>
    <p:extLst>
      <p:ext uri="{BB962C8B-B14F-4D97-AF65-F5344CB8AC3E}">
        <p14:creationId xmlns:p14="http://schemas.microsoft.com/office/powerpoint/2010/main" val="3555044774"/>
      </p:ext>
    </p:extLst>
  </p:cSld>
  <p:clrMapOvr>
    <a:masterClrMapping/>
  </p:clrMapOvr>
  <p:transition spd="slow" advTm="1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0000"/>
            <a:ext cx="8229600" cy="5013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Als Vorkehrung für die Diplomvergabe ermittelt das DCL außerdem </a:t>
            </a:r>
            <a:r>
              <a:rPr lang="de-DE" dirty="0" smtClean="0"/>
              <a:t>den </a:t>
            </a:r>
            <a:r>
              <a:rPr lang="de-DE" dirty="0"/>
              <a:t>WAE- </a:t>
            </a:r>
            <a:r>
              <a:rPr lang="de-DE" dirty="0" smtClean="0"/>
              <a:t>bzw. DXCC-Gebietskenner </a:t>
            </a:r>
            <a:r>
              <a:rPr lang="de-DE" dirty="0"/>
              <a:t>(Entity) sowie den DARC- und VFDB-DOK.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Diese </a:t>
            </a:r>
            <a:r>
              <a:rPr lang="de-DE" dirty="0"/>
              <a:t>Daten werden für Diplome häufig benötigt</a:t>
            </a:r>
            <a:r>
              <a:rPr lang="de-DE" dirty="0" smtClean="0"/>
              <a:t>.</a:t>
            </a:r>
            <a:endParaRPr lang="de-DE" dirty="0"/>
          </a:p>
          <a:p>
            <a:pPr marL="0" indent="0">
              <a:spcBef>
                <a:spcPts val="1800"/>
              </a:spcBef>
              <a:buNone/>
            </a:pPr>
            <a:r>
              <a:rPr lang="de-DE" dirty="0"/>
              <a:t>Falls einzelne Korrekturen oder Ergänzungen notwendig sind, </a:t>
            </a:r>
            <a:r>
              <a:rPr lang="de-DE" dirty="0" smtClean="0"/>
              <a:t>könnt ihr </a:t>
            </a:r>
            <a:r>
              <a:rPr lang="de-DE" dirty="0"/>
              <a:t>auch hierfür die Logbuchmaske des DCL benutzen. Eine zugehörige </a:t>
            </a:r>
            <a:r>
              <a:rPr lang="de-DE" b="1" dirty="0"/>
              <a:t>Logbuchliste</a:t>
            </a:r>
            <a:r>
              <a:rPr lang="de-DE" dirty="0"/>
              <a:t> zeigt </a:t>
            </a:r>
            <a:r>
              <a:rPr lang="de-DE" dirty="0" smtClean="0"/>
              <a:t>euch </a:t>
            </a:r>
            <a:r>
              <a:rPr lang="de-DE" dirty="0"/>
              <a:t>dabei </a:t>
            </a:r>
            <a:r>
              <a:rPr lang="de-DE" dirty="0" smtClean="0"/>
              <a:t>eure </a:t>
            </a:r>
            <a:r>
              <a:rPr lang="de-DE" dirty="0"/>
              <a:t>schon vorhandenen Einträge.</a:t>
            </a:r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28</a:t>
            </a:fld>
            <a:endParaRPr lang="de-DE"/>
          </a:p>
        </p:txBody>
      </p:sp>
      <p:pic>
        <p:nvPicPr>
          <p:cNvPr id="6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68" y="4797152"/>
            <a:ext cx="5817196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6358839"/>
      </p:ext>
    </p:extLst>
  </p:cSld>
  <p:clrMapOvr>
    <a:masterClrMapping/>
  </p:clrMapOvr>
  <p:transition spd="slow" advTm="1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QSLs aus </a:t>
            </a:r>
            <a:r>
              <a:rPr lang="de-DE" dirty="0" err="1" smtClean="0"/>
              <a:t>Contestdaten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Aber </a:t>
            </a:r>
            <a:r>
              <a:rPr lang="de-DE" dirty="0"/>
              <a:t>das DCL kann noch mehr: Das </a:t>
            </a:r>
            <a:r>
              <a:rPr lang="de-DE" dirty="0" smtClean="0"/>
              <a:t>DCL </a:t>
            </a:r>
            <a:r>
              <a:rPr lang="de-DE" dirty="0"/>
              <a:t>enthält eine zweite Datenbank, in die das DCL-Team die Daten der wichtigsten DARC-Conteste und einiger großer internationaler Conteste einpflegt. So sind z.B. alle Conteste der DARC-Clubmeisterschaft berücksichtigt. </a:t>
            </a:r>
            <a:endParaRPr lang="de-DE" dirty="0" smtClean="0"/>
          </a:p>
          <a:p>
            <a:pPr marL="0" indent="0">
              <a:spcBef>
                <a:spcPts val="1800"/>
              </a:spcBef>
              <a:buNone/>
            </a:pPr>
            <a:r>
              <a:rPr lang="de-DE" dirty="0" smtClean="0"/>
              <a:t>Diese </a:t>
            </a:r>
            <a:r>
              <a:rPr lang="de-DE" b="1" dirty="0"/>
              <a:t>Contest-Datenbank</a:t>
            </a:r>
            <a:r>
              <a:rPr lang="de-DE" dirty="0"/>
              <a:t> </a:t>
            </a:r>
            <a:r>
              <a:rPr lang="de-DE" dirty="0" smtClean="0"/>
              <a:t>hat heute über 160 Mio. </a:t>
            </a:r>
            <a:r>
              <a:rPr lang="de-DE" dirty="0"/>
              <a:t>QSO-Einträge. Auch diese Daten stehen </a:t>
            </a:r>
            <a:r>
              <a:rPr lang="de-DE" dirty="0" smtClean="0"/>
              <a:t>euch </a:t>
            </a:r>
            <a:r>
              <a:rPr lang="de-DE" dirty="0"/>
              <a:t>für den Kreuzvergleich zur Verfügung, selbst wenn </a:t>
            </a:r>
            <a:r>
              <a:rPr lang="de-DE" dirty="0" smtClean="0"/>
              <a:t>eure </a:t>
            </a:r>
            <a:r>
              <a:rPr lang="de-DE" dirty="0"/>
              <a:t>Contest-Gegenstation </a:t>
            </a:r>
            <a:r>
              <a:rPr lang="de-DE" dirty="0" smtClean="0"/>
              <a:t>gar kein </a:t>
            </a:r>
            <a:r>
              <a:rPr lang="de-DE" dirty="0"/>
              <a:t>DCL-Benutzer </a:t>
            </a:r>
            <a:r>
              <a:rPr lang="de-DE" dirty="0" smtClean="0"/>
              <a:t>ist!</a:t>
            </a:r>
          </a:p>
          <a:p>
            <a:endParaRPr lang="de-DE" dirty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29</a:t>
            </a:fld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251520" y="352258"/>
            <a:ext cx="85689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5400" b="1" cap="none" spc="0" dirty="0" smtClean="0">
                <a:ln w="12700">
                  <a:solidFill>
                    <a:srgbClr val="FF0000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Ab 2025 nicht mehr!</a:t>
            </a:r>
            <a:endParaRPr lang="de-DE" sz="5400" b="1" cap="none" spc="0" dirty="0">
              <a:ln w="12700">
                <a:solidFill>
                  <a:srgbClr val="FF0000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01699172"/>
      </p:ext>
    </p:extLst>
  </p:cSld>
  <p:clrMapOvr>
    <a:masterClrMapping/>
  </p:clrMapOvr>
  <p:transition spd="slow" advTm="1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AFZ-Diplom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3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980000"/>
            <a:ext cx="604967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787371"/>
      </p:ext>
    </p:extLst>
  </p:cSld>
  <p:clrMapOvr>
    <a:masterClrMapping/>
  </p:clrMapOvr>
  <p:transition spd="slow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0000"/>
            <a:ext cx="8229600" cy="5013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Contest-Statistik s. Menü </a:t>
            </a:r>
            <a:r>
              <a:rPr lang="de-DE" dirty="0"/>
              <a:t>„Start</a:t>
            </a:r>
            <a:r>
              <a:rPr lang="de-DE" dirty="0" smtClean="0"/>
              <a:t>“</a:t>
            </a:r>
            <a:r>
              <a:rPr lang="de-DE" altLang="de-DE" dirty="0" smtClean="0"/>
              <a:t> </a:t>
            </a:r>
            <a:r>
              <a:rPr lang="de-DE" altLang="de-DE" dirty="0" smtClean="0">
                <a:sym typeface="Wingdings" panose="05000000000000000000" pitchFamily="2" charset="2"/>
              </a:rPr>
              <a:t></a:t>
            </a:r>
            <a:r>
              <a:rPr lang="de-DE" dirty="0" smtClean="0"/>
              <a:t> </a:t>
            </a:r>
            <a:r>
              <a:rPr lang="de-DE" dirty="0"/>
              <a:t>„Conteste im DCL“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30</a:t>
            </a:fld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179512" y="188641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/>
              <a:t>Details</a:t>
            </a:r>
            <a:endParaRPr lang="de-DE" sz="2800" b="1" dirty="0"/>
          </a:p>
        </p:txBody>
      </p:sp>
      <p:pic>
        <p:nvPicPr>
          <p:cNvPr id="7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61145"/>
            <a:ext cx="9144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5943600" y="2470745"/>
            <a:ext cx="12192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9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32745"/>
            <a:ext cx="8667750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2838928"/>
      </p:ext>
    </p:extLst>
  </p:cSld>
  <p:clrMapOvr>
    <a:masterClrMapping/>
  </p:clrMapOvr>
  <p:transition spd="slow" advTm="1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QSLs anderer Logbücher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Viele, vor allem ausländische Gegenstationen benutzen eher </a:t>
            </a:r>
            <a:r>
              <a:rPr lang="de-DE" b="1" dirty="0"/>
              <a:t>Club Log, </a:t>
            </a:r>
            <a:r>
              <a:rPr lang="de-DE" b="1" dirty="0" err="1"/>
              <a:t>eQSL</a:t>
            </a:r>
            <a:r>
              <a:rPr lang="de-DE" b="1" dirty="0"/>
              <a:t> oder </a:t>
            </a:r>
            <a:r>
              <a:rPr lang="de-DE" b="1" dirty="0" err="1"/>
              <a:t>LoTW</a:t>
            </a:r>
            <a:r>
              <a:rPr lang="de-DE" dirty="0"/>
              <a:t>. Wenn </a:t>
            </a:r>
            <a:r>
              <a:rPr lang="de-DE" dirty="0" smtClean="0"/>
              <a:t>ihr </a:t>
            </a:r>
            <a:r>
              <a:rPr lang="de-DE" dirty="0"/>
              <a:t>auch diese Logbücher </a:t>
            </a:r>
            <a:r>
              <a:rPr lang="de-DE" dirty="0" smtClean="0"/>
              <a:t>benutzt, </a:t>
            </a:r>
            <a:r>
              <a:rPr lang="de-DE" dirty="0"/>
              <a:t>entstehen durch den dortigen Kreuzvergleich weitere elektronische QSLs. </a:t>
            </a:r>
            <a:endParaRPr lang="de-DE" dirty="0" smtClean="0"/>
          </a:p>
          <a:p>
            <a:pPr marL="0" indent="0">
              <a:spcBef>
                <a:spcPts val="1800"/>
              </a:spcBef>
              <a:buNone/>
            </a:pPr>
            <a:r>
              <a:rPr lang="de-DE" dirty="0" smtClean="0"/>
              <a:t>Das </a:t>
            </a:r>
            <a:r>
              <a:rPr lang="de-DE" dirty="0"/>
              <a:t>DCL bietet </a:t>
            </a:r>
            <a:r>
              <a:rPr lang="de-DE" dirty="0" smtClean="0"/>
              <a:t>euch </a:t>
            </a:r>
            <a:r>
              <a:rPr lang="de-DE" dirty="0"/>
              <a:t>entsprechende Importfunktionen, um diese </a:t>
            </a:r>
            <a:r>
              <a:rPr lang="de-DE" b="1" dirty="0"/>
              <a:t>QSLs dort abzuholen</a:t>
            </a:r>
            <a:r>
              <a:rPr lang="de-DE" dirty="0"/>
              <a:t>. Danach </a:t>
            </a:r>
            <a:r>
              <a:rPr lang="de-DE" dirty="0" smtClean="0"/>
              <a:t>könnt ihr </a:t>
            </a:r>
            <a:r>
              <a:rPr lang="de-DE" dirty="0"/>
              <a:t>auch QSLs aus Club Log, </a:t>
            </a:r>
            <a:r>
              <a:rPr lang="de-DE" dirty="0" err="1"/>
              <a:t>eQSL</a:t>
            </a:r>
            <a:r>
              <a:rPr lang="de-DE" dirty="0"/>
              <a:t> oder </a:t>
            </a:r>
            <a:r>
              <a:rPr lang="de-DE" dirty="0" err="1"/>
              <a:t>LoTW</a:t>
            </a:r>
            <a:r>
              <a:rPr lang="de-DE" dirty="0"/>
              <a:t> für </a:t>
            </a:r>
            <a:r>
              <a:rPr lang="de-DE" dirty="0" smtClean="0"/>
              <a:t>eure </a:t>
            </a:r>
            <a:r>
              <a:rPr lang="de-DE" dirty="0"/>
              <a:t>Diplomanträge im DCL nutzen.</a:t>
            </a:r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5789240"/>
      </p:ext>
    </p:extLst>
  </p:cSld>
  <p:clrMapOvr>
    <a:masterClrMapping/>
  </p:clrMapOvr>
  <p:transition spd="slow" advTm="1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QSL-Karten vorlegen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Eine weitere </a:t>
            </a:r>
            <a:r>
              <a:rPr lang="de-DE" dirty="0" smtClean="0"/>
              <a:t>Möglichkeit, elektronische QSLs im DCL  zu bekommen, ist </a:t>
            </a:r>
            <a:r>
              <a:rPr lang="de-DE" dirty="0"/>
              <a:t>die Vorlage von </a:t>
            </a:r>
            <a:r>
              <a:rPr lang="de-DE" dirty="0" smtClean="0"/>
              <a:t>QSL-Karten* </a:t>
            </a:r>
            <a:r>
              <a:rPr lang="de-DE" dirty="0"/>
              <a:t>zur </a:t>
            </a:r>
            <a:r>
              <a:rPr lang="de-DE" b="1" dirty="0"/>
              <a:t>Bestätigung von Hand, durch einen der Diplom-Manager</a:t>
            </a:r>
            <a:r>
              <a:rPr lang="de-DE" dirty="0" smtClean="0"/>
              <a:t>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de-DE" dirty="0" smtClean="0"/>
              <a:t>Hat der Diplom-Manager euren </a:t>
            </a:r>
            <a:r>
              <a:rPr lang="de-DE" dirty="0"/>
              <a:t>Logbucheintrag anhand einer </a:t>
            </a:r>
            <a:r>
              <a:rPr lang="de-DE" dirty="0" smtClean="0"/>
              <a:t>QSL-Karte (für </a:t>
            </a:r>
            <a:r>
              <a:rPr lang="de-DE" dirty="0"/>
              <a:t>das von ihm betreute </a:t>
            </a:r>
            <a:r>
              <a:rPr lang="de-DE" dirty="0" smtClean="0"/>
              <a:t>Diplom) </a:t>
            </a:r>
            <a:r>
              <a:rPr lang="de-DE" dirty="0"/>
              <a:t>im DCL bestätigt, zählt dieses QSO auch für alle anderen Diplome als bestätigt</a:t>
            </a:r>
            <a:r>
              <a:rPr lang="de-DE" dirty="0" smtClean="0"/>
              <a:t>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de-DE" dirty="0" smtClean="0"/>
              <a:t>Das gibt es nur im DCL!</a:t>
            </a:r>
            <a:endParaRPr lang="de-DE" dirty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32</a:t>
            </a:fld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0" y="6381328"/>
            <a:ext cx="7092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*</a:t>
            </a:r>
            <a:r>
              <a:rPr lang="de-DE" sz="1400" dirty="0" smtClean="0"/>
              <a:t> in der Regel reicht ein Scan. Auch E-Mail-QSL-Karten sind zulässig, wenn glaubwürdig.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4193553157"/>
      </p:ext>
    </p:extLst>
  </p:cSld>
  <p:clrMapOvr>
    <a:masterClrMapping/>
  </p:clrMapOvr>
  <p:transition spd="slow" advTm="1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0000"/>
            <a:ext cx="8229600" cy="5013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Ob euer QSO im DCL </a:t>
            </a:r>
            <a:r>
              <a:rPr lang="de-DE" dirty="0" smtClean="0">
                <a:solidFill>
                  <a:srgbClr val="00B050"/>
                </a:solidFill>
              </a:rPr>
              <a:t>bestätigt</a:t>
            </a:r>
            <a:r>
              <a:rPr lang="de-DE" dirty="0" smtClean="0"/>
              <a:t> ist, seht ihr am </a:t>
            </a:r>
            <a:r>
              <a:rPr lang="de-DE" b="1" dirty="0" smtClean="0"/>
              <a:t>Status</a:t>
            </a:r>
            <a:r>
              <a:rPr lang="de-DE" dirty="0" smtClean="0"/>
              <a:t>:</a:t>
            </a:r>
          </a:p>
          <a:p>
            <a:r>
              <a:rPr lang="de-DE" b="1" dirty="0">
                <a:solidFill>
                  <a:srgbClr val="00B050"/>
                </a:solidFill>
              </a:rPr>
              <a:t>i</a:t>
            </a:r>
            <a:r>
              <a:rPr lang="de-DE" dirty="0">
                <a:solidFill>
                  <a:srgbClr val="00B050"/>
                </a:solidFill>
              </a:rPr>
              <a:t>: </a:t>
            </a:r>
            <a:r>
              <a:rPr lang="de-DE" dirty="0" smtClean="0">
                <a:solidFill>
                  <a:srgbClr val="00B050"/>
                </a:solidFill>
              </a:rPr>
              <a:t>DCL-intern durch Kreuzvergleich </a:t>
            </a:r>
            <a:r>
              <a:rPr lang="de-DE" dirty="0">
                <a:solidFill>
                  <a:srgbClr val="00B050"/>
                </a:solidFill>
              </a:rPr>
              <a:t>gegen Eintrag in QSO- oder </a:t>
            </a:r>
            <a:r>
              <a:rPr lang="de-DE" dirty="0" err="1">
                <a:solidFill>
                  <a:srgbClr val="00B050"/>
                </a:solidFill>
              </a:rPr>
              <a:t>Contestdatenbank</a:t>
            </a:r>
            <a:r>
              <a:rPr lang="de-DE" dirty="0">
                <a:solidFill>
                  <a:srgbClr val="00B050"/>
                </a:solidFill>
              </a:rPr>
              <a:t>  geprüft und bestätigt*</a:t>
            </a:r>
          </a:p>
          <a:p>
            <a:r>
              <a:rPr lang="de-DE" b="1" dirty="0" smtClean="0">
                <a:solidFill>
                  <a:srgbClr val="00B050"/>
                </a:solidFill>
              </a:rPr>
              <a:t>c</a:t>
            </a:r>
            <a:r>
              <a:rPr lang="de-DE" dirty="0" smtClean="0">
                <a:solidFill>
                  <a:srgbClr val="00B050"/>
                </a:solidFill>
              </a:rPr>
              <a:t>: </a:t>
            </a:r>
            <a:r>
              <a:rPr lang="de-DE" dirty="0" err="1" smtClean="0">
                <a:solidFill>
                  <a:srgbClr val="00B050"/>
                </a:solidFill>
              </a:rPr>
              <a:t>Confirmed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>
                <a:solidFill>
                  <a:srgbClr val="00B050"/>
                </a:solidFill>
              </a:rPr>
              <a:t>/ bestätigt* durch </a:t>
            </a:r>
            <a:r>
              <a:rPr lang="de-DE" dirty="0" smtClean="0">
                <a:solidFill>
                  <a:srgbClr val="00B050"/>
                </a:solidFill>
              </a:rPr>
              <a:t>elektronische QSL </a:t>
            </a:r>
            <a:r>
              <a:rPr lang="de-DE" dirty="0">
                <a:solidFill>
                  <a:srgbClr val="00B050"/>
                </a:solidFill>
              </a:rPr>
              <a:t>aus </a:t>
            </a:r>
            <a:r>
              <a:rPr lang="de-DE" dirty="0" smtClean="0">
                <a:solidFill>
                  <a:srgbClr val="00B050"/>
                </a:solidFill>
              </a:rPr>
              <a:t>Club Log/</a:t>
            </a:r>
            <a:r>
              <a:rPr lang="de-DE" dirty="0" err="1" smtClean="0">
                <a:solidFill>
                  <a:srgbClr val="00B050"/>
                </a:solidFill>
              </a:rPr>
              <a:t>eQSL</a:t>
            </a:r>
            <a:r>
              <a:rPr lang="de-DE" dirty="0" smtClean="0">
                <a:solidFill>
                  <a:srgbClr val="00B050"/>
                </a:solidFill>
              </a:rPr>
              <a:t>/</a:t>
            </a:r>
            <a:r>
              <a:rPr lang="de-DE" dirty="0" err="1" smtClean="0">
                <a:solidFill>
                  <a:srgbClr val="00B050"/>
                </a:solidFill>
              </a:rPr>
              <a:t>LoTW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>
                <a:solidFill>
                  <a:srgbClr val="00B050"/>
                </a:solidFill>
              </a:rPr>
              <a:t>oder </a:t>
            </a:r>
            <a:r>
              <a:rPr lang="de-DE" dirty="0" smtClean="0">
                <a:solidFill>
                  <a:srgbClr val="00B050"/>
                </a:solidFill>
              </a:rPr>
              <a:t>beim Einspielen von </a:t>
            </a:r>
            <a:r>
              <a:rPr lang="de-DE" dirty="0" err="1" smtClean="0">
                <a:solidFill>
                  <a:srgbClr val="00B050"/>
                </a:solidFill>
              </a:rPr>
              <a:t>Contestdaten</a:t>
            </a:r>
            <a:endParaRPr lang="de-DE" dirty="0">
              <a:solidFill>
                <a:srgbClr val="00B050"/>
              </a:solidFill>
            </a:endParaRPr>
          </a:p>
          <a:p>
            <a:r>
              <a:rPr lang="de-DE" b="1" dirty="0" smtClean="0">
                <a:solidFill>
                  <a:srgbClr val="00B050"/>
                </a:solidFill>
              </a:rPr>
              <a:t>m, </a:t>
            </a:r>
            <a:r>
              <a:rPr lang="de-DE" b="1" dirty="0">
                <a:solidFill>
                  <a:srgbClr val="00B050"/>
                </a:solidFill>
              </a:rPr>
              <a:t>n, </a:t>
            </a:r>
            <a:r>
              <a:rPr lang="de-DE" b="1" dirty="0" smtClean="0">
                <a:solidFill>
                  <a:srgbClr val="00B050"/>
                </a:solidFill>
              </a:rPr>
              <a:t>o</a:t>
            </a:r>
            <a:r>
              <a:rPr lang="de-DE" dirty="0" smtClean="0">
                <a:solidFill>
                  <a:srgbClr val="00B050"/>
                </a:solidFill>
              </a:rPr>
              <a:t>: Manuell </a:t>
            </a:r>
            <a:r>
              <a:rPr lang="de-DE" dirty="0">
                <a:solidFill>
                  <a:srgbClr val="00B050"/>
                </a:solidFill>
              </a:rPr>
              <a:t>durch einen Diplom-Manager geprüft und bestätigt*</a:t>
            </a:r>
          </a:p>
          <a:p>
            <a:r>
              <a:rPr lang="de-DE" b="1" dirty="0" smtClean="0"/>
              <a:t>w</a:t>
            </a:r>
            <a:r>
              <a:rPr lang="de-DE" dirty="0" smtClean="0"/>
              <a:t>: Wartend, d.h. </a:t>
            </a:r>
            <a:r>
              <a:rPr lang="de-DE" dirty="0"/>
              <a:t>QSL-Karte liegt vor </a:t>
            </a:r>
            <a:r>
              <a:rPr lang="de-DE" dirty="0" smtClean="0"/>
              <a:t>und kann durch einen Diplom-Manager geprüft werden</a:t>
            </a:r>
            <a:endParaRPr lang="de-DE" dirty="0"/>
          </a:p>
          <a:p>
            <a:r>
              <a:rPr lang="de-DE" b="1" dirty="0" smtClean="0"/>
              <a:t>x</a:t>
            </a:r>
            <a:r>
              <a:rPr lang="de-DE" dirty="0" smtClean="0"/>
              <a:t>: Keine </a:t>
            </a:r>
            <a:r>
              <a:rPr lang="de-DE" dirty="0"/>
              <a:t>QSL </a:t>
            </a:r>
            <a:r>
              <a:rPr lang="de-DE" dirty="0" smtClean="0"/>
              <a:t>= noch unbestätigtes QSO.</a:t>
            </a:r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:a16="http://schemas.microsoft.com/office/drawing/2014/main" xmlns="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33</a:t>
            </a:fld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179512" y="188641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/>
              <a:t>Details</a:t>
            </a:r>
            <a:endParaRPr lang="de-DE" sz="2800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0" y="6381328"/>
            <a:ext cx="7092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*</a:t>
            </a:r>
            <a:r>
              <a:rPr lang="de-DE" sz="1400" dirty="0">
                <a:solidFill>
                  <a:srgbClr val="00B050"/>
                </a:solidFill>
              </a:rPr>
              <a:t>Ist ein "bestätigt"-Status erreicht, ändern weitere Bestätigungen den Status nicht mehr</a:t>
            </a:r>
          </a:p>
        </p:txBody>
      </p:sp>
    </p:spTree>
    <p:extLst>
      <p:ext uri="{BB962C8B-B14F-4D97-AF65-F5344CB8AC3E}">
        <p14:creationId xmlns:p14="http://schemas.microsoft.com/office/powerpoint/2010/main" val="1598197367"/>
      </p:ext>
    </p:extLst>
  </p:cSld>
  <p:clrMapOvr>
    <a:masterClrMapping/>
  </p:clrMapOvr>
  <p:transition spd="slow" advTm="1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0000"/>
            <a:ext cx="8229600" cy="5013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Das Vorgehen für </a:t>
            </a:r>
            <a:r>
              <a:rPr lang="de-DE" b="1" dirty="0" smtClean="0"/>
              <a:t>maximale</a:t>
            </a:r>
            <a:r>
              <a:rPr lang="de-DE" dirty="0" smtClean="0"/>
              <a:t> Anzahl von Bestätigungen ist einfach:</a:t>
            </a:r>
            <a:endParaRPr lang="de-DE" dirty="0"/>
          </a:p>
          <a:p>
            <a:r>
              <a:rPr lang="de-DE" dirty="0" smtClean="0"/>
              <a:t>DCL und Club Log, </a:t>
            </a:r>
            <a:r>
              <a:rPr lang="de-DE" dirty="0" err="1"/>
              <a:t>eQSL</a:t>
            </a:r>
            <a:r>
              <a:rPr lang="de-DE" dirty="0"/>
              <a:t>, </a:t>
            </a:r>
            <a:r>
              <a:rPr lang="de-DE" dirty="0" err="1"/>
              <a:t>LoTW</a:t>
            </a:r>
            <a:r>
              <a:rPr lang="de-DE" dirty="0"/>
              <a:t>: ADIF-Upload der eigenen QSO-Daten </a:t>
            </a:r>
            <a:endParaRPr lang="de-DE" dirty="0" smtClean="0"/>
          </a:p>
          <a:p>
            <a:r>
              <a:rPr lang="de-DE" dirty="0" smtClean="0"/>
              <a:t>DCL</a:t>
            </a:r>
            <a:r>
              <a:rPr lang="de-DE" dirty="0"/>
              <a:t>: QSL-Import aus Club </a:t>
            </a:r>
            <a:r>
              <a:rPr lang="de-DE" dirty="0" smtClean="0"/>
              <a:t>Log oder </a:t>
            </a:r>
            <a:r>
              <a:rPr lang="de-DE" dirty="0" err="1" smtClean="0"/>
              <a:t>LoTW</a:t>
            </a:r>
            <a:endParaRPr lang="de-DE" dirty="0" smtClean="0"/>
          </a:p>
          <a:p>
            <a:r>
              <a:rPr lang="de-DE" dirty="0" err="1" smtClean="0"/>
              <a:t>eQSL</a:t>
            </a:r>
            <a:r>
              <a:rPr lang="de-DE" dirty="0"/>
              <a:t>: Export von QSLs nach DCL </a:t>
            </a:r>
            <a:endParaRPr lang="de-DE" dirty="0" smtClean="0"/>
          </a:p>
          <a:p>
            <a:r>
              <a:rPr lang="de-DE" dirty="0" smtClean="0"/>
              <a:t>DCL</a:t>
            </a:r>
            <a:r>
              <a:rPr lang="de-DE" dirty="0"/>
              <a:t>: Markieren als „T-QSL</a:t>
            </a:r>
            <a:r>
              <a:rPr lang="de-DE" dirty="0" smtClean="0"/>
              <a:t>“ (</a:t>
            </a:r>
            <a:r>
              <a:rPr lang="de-DE" dirty="0"/>
              <a:t>traditionelle </a:t>
            </a:r>
            <a:r>
              <a:rPr lang="de-DE" dirty="0" smtClean="0"/>
              <a:t>QSL) und Einreichen der QSL-Karten, </a:t>
            </a:r>
            <a:r>
              <a:rPr lang="de-DE" dirty="0"/>
              <a:t>dann Bestätigung durch Diplom-Manager </a:t>
            </a:r>
            <a:r>
              <a:rPr lang="de-DE" dirty="0" smtClean="0"/>
              <a:t>im DCL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de-DE" dirty="0" smtClean="0"/>
              <a:t>… und das nächste Diplom ist ganz nah!</a:t>
            </a:r>
            <a:endParaRPr lang="de-DE" dirty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:a16="http://schemas.microsoft.com/office/drawing/2014/main" xmlns="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34</a:t>
            </a:fld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179512" y="188641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/>
              <a:t>Details</a:t>
            </a: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val="2292070426"/>
      </p:ext>
    </p:extLst>
  </p:cSld>
  <p:clrMapOvr>
    <a:masterClrMapping/>
  </p:clrMapOvr>
  <p:transition spd="slow" advTm="1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Diplome beantragen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/>
              <a:t>Im DCL kann man 9 überregionale </a:t>
            </a:r>
            <a:r>
              <a:rPr lang="de-DE" dirty="0" smtClean="0"/>
              <a:t>                          Dauerdiplome </a:t>
            </a:r>
            <a:r>
              <a:rPr lang="de-DE" dirty="0"/>
              <a:t>des DARC beantragen, </a:t>
            </a:r>
            <a:r>
              <a:rPr lang="de-DE" dirty="0" smtClean="0"/>
              <a:t>                                           darunter </a:t>
            </a:r>
            <a:r>
              <a:rPr lang="de-DE" dirty="0"/>
              <a:t>bekannte Klassiker wie </a:t>
            </a:r>
            <a:endParaRPr lang="de-DE" dirty="0" smtClean="0"/>
          </a:p>
          <a:p>
            <a:r>
              <a:rPr lang="de-DE" dirty="0" smtClean="0"/>
              <a:t>WORKED </a:t>
            </a:r>
            <a:r>
              <a:rPr lang="de-DE" dirty="0"/>
              <a:t>ALL EUROPE (WAE) </a:t>
            </a:r>
            <a:endParaRPr lang="de-DE" dirty="0" smtClean="0"/>
          </a:p>
          <a:p>
            <a:r>
              <a:rPr lang="de-DE" dirty="0" smtClean="0"/>
              <a:t>Deutschland-Diplom </a:t>
            </a:r>
            <a:r>
              <a:rPr lang="de-DE" dirty="0"/>
              <a:t>(DLD). </a:t>
            </a: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Dazu </a:t>
            </a:r>
          </a:p>
          <a:p>
            <a:r>
              <a:rPr lang="de-DE" dirty="0" smtClean="0"/>
              <a:t>temporäre </a:t>
            </a:r>
            <a:r>
              <a:rPr lang="de-DE" dirty="0"/>
              <a:t>Sonderdiplome </a:t>
            </a:r>
            <a:endParaRPr lang="de-DE" dirty="0" smtClean="0"/>
          </a:p>
          <a:p>
            <a:r>
              <a:rPr lang="de-DE" dirty="0" smtClean="0"/>
              <a:t>Diplome </a:t>
            </a:r>
            <a:r>
              <a:rPr lang="de-DE" dirty="0"/>
              <a:t>von </a:t>
            </a:r>
            <a:r>
              <a:rPr lang="de-DE" dirty="0" smtClean="0"/>
              <a:t>DARC-Distrikten</a:t>
            </a:r>
          </a:p>
          <a:p>
            <a:r>
              <a:rPr lang="de-DE" dirty="0" smtClean="0"/>
              <a:t>Diplome </a:t>
            </a:r>
            <a:r>
              <a:rPr lang="de-DE" dirty="0"/>
              <a:t>von </a:t>
            </a:r>
            <a:r>
              <a:rPr lang="de-DE" dirty="0" smtClean="0"/>
              <a:t>DARC-Ortsverbänden                               und </a:t>
            </a:r>
            <a:r>
              <a:rPr lang="de-DE" dirty="0"/>
              <a:t>anderen Herausgebern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35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523" y="1660175"/>
            <a:ext cx="2423277" cy="342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056772"/>
      </p:ext>
    </p:extLst>
  </p:cSld>
  <p:clrMapOvr>
    <a:masterClrMapping/>
  </p:clrMapOvr>
  <p:transition spd="slow" advTm="1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0000"/>
            <a:ext cx="8229600" cy="5013336"/>
          </a:xfrm>
        </p:spPr>
        <p:txBody>
          <a:bodyPr>
            <a:normAutofit/>
          </a:bodyPr>
          <a:lstStyle/>
          <a:p>
            <a:r>
              <a:rPr lang="de-DE" dirty="0" smtClean="0"/>
              <a:t>Jedes </a:t>
            </a:r>
            <a:r>
              <a:rPr lang="de-DE" dirty="0"/>
              <a:t>Diplom </a:t>
            </a:r>
            <a:r>
              <a:rPr lang="de-DE" dirty="0" smtClean="0"/>
              <a:t>hat seine </a:t>
            </a:r>
            <a:r>
              <a:rPr lang="de-DE" dirty="0"/>
              <a:t>eigenen </a:t>
            </a:r>
            <a:r>
              <a:rPr lang="de-DE" dirty="0" smtClean="0"/>
              <a:t>Punkte-Berechnungsvorschriften.</a:t>
            </a:r>
          </a:p>
          <a:p>
            <a:r>
              <a:rPr lang="de-DE" dirty="0" smtClean="0"/>
              <a:t>Viele </a:t>
            </a:r>
            <a:r>
              <a:rPr lang="de-DE" dirty="0"/>
              <a:t>Diplome werden </a:t>
            </a:r>
            <a:r>
              <a:rPr lang="de-DE" dirty="0" smtClean="0"/>
              <a:t>in </a:t>
            </a:r>
            <a:r>
              <a:rPr lang="de-DE" dirty="0"/>
              <a:t>verschiedenen Varianten und Stufen sowie für verschiedene Sendearten und Frequenzbereiche ausgegeben</a:t>
            </a:r>
            <a:r>
              <a:rPr lang="de-DE" dirty="0" smtClean="0"/>
              <a:t>.</a:t>
            </a:r>
            <a:r>
              <a:rPr lang="de-DE" dirty="0"/>
              <a:t> </a:t>
            </a:r>
            <a:endParaRPr lang="de-DE" dirty="0" smtClean="0"/>
          </a:p>
          <a:p>
            <a:r>
              <a:rPr lang="de-DE" dirty="0" smtClean="0"/>
              <a:t>Wenn ihr </a:t>
            </a:r>
            <a:r>
              <a:rPr lang="de-DE" dirty="0"/>
              <a:t>im DCL ein Diplom und die gewünschte Ausgabe </a:t>
            </a:r>
            <a:r>
              <a:rPr lang="de-DE" dirty="0" smtClean="0"/>
              <a:t>auswählt, </a:t>
            </a:r>
            <a:r>
              <a:rPr lang="de-DE" dirty="0"/>
              <a:t>berechnet das DCL aus </a:t>
            </a:r>
            <a:r>
              <a:rPr lang="de-DE" dirty="0" smtClean="0"/>
              <a:t>euren </a:t>
            </a:r>
            <a:r>
              <a:rPr lang="de-DE" dirty="0"/>
              <a:t>bestätigten QSO-Einträgen die erreichten </a:t>
            </a:r>
            <a:r>
              <a:rPr lang="de-DE" dirty="0" smtClean="0"/>
              <a:t>Punkte und bewertet auch das Ergebnis.</a:t>
            </a:r>
          </a:p>
          <a:p>
            <a:r>
              <a:rPr lang="de-DE" dirty="0" smtClean="0"/>
              <a:t>Vorteil: Ihr erspart euch </a:t>
            </a:r>
            <a:r>
              <a:rPr lang="de-DE" dirty="0"/>
              <a:t>so die mühevolle </a:t>
            </a:r>
            <a:r>
              <a:rPr lang="de-DE" dirty="0" smtClean="0"/>
              <a:t>                    </a:t>
            </a:r>
            <a:r>
              <a:rPr lang="de-DE" dirty="0" err="1" smtClean="0"/>
              <a:t>Zählerei</a:t>
            </a:r>
            <a:r>
              <a:rPr lang="de-DE" dirty="0" smtClean="0"/>
              <a:t> und </a:t>
            </a:r>
            <a:r>
              <a:rPr lang="de-DE" dirty="0"/>
              <a:t>Berechnung von </a:t>
            </a:r>
            <a:r>
              <a:rPr lang="de-DE" dirty="0" smtClean="0"/>
              <a:t>Hand! </a:t>
            </a:r>
            <a:endParaRPr lang="de-DE" dirty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4884780"/>
      </p:ext>
    </p:extLst>
  </p:cSld>
  <p:clrMapOvr>
    <a:masterClrMapping/>
  </p:clrMapOvr>
  <p:transition spd="slow" advTm="1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0000"/>
            <a:ext cx="8229600" cy="5013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Bilder/Knöpfe anklicken für Diplom-Beschreibungen und aktuell erreichte Punkte, von dort aus sind </a:t>
            </a:r>
            <a:r>
              <a:rPr lang="de-DE" dirty="0" smtClean="0"/>
              <a:t>die Online-Anträge möglich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37</a:t>
            </a:fld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179512" y="188641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/>
              <a:t>Details</a:t>
            </a:r>
            <a:endParaRPr lang="de-DE" sz="2800" b="1" dirty="0"/>
          </a:p>
        </p:txBody>
      </p:sp>
      <p:pic>
        <p:nvPicPr>
          <p:cNvPr id="8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31951"/>
            <a:ext cx="7686675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feld 3"/>
          <p:cNvSpPr txBox="1">
            <a:spLocks noChangeArrowheads="1"/>
          </p:cNvSpPr>
          <p:nvPr/>
        </p:nvSpPr>
        <p:spPr bwMode="auto">
          <a:xfrm>
            <a:off x="7391400" y="2204864"/>
            <a:ext cx="981075" cy="6461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25000"/>
              </a:lnSpc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5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5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DE" altLang="de-DE" sz="1800"/>
              <a:t>meine Punkte</a:t>
            </a:r>
          </a:p>
        </p:txBody>
      </p:sp>
      <p:sp>
        <p:nvSpPr>
          <p:cNvPr id="10" name="Textfeld 9"/>
          <p:cNvSpPr txBox="1">
            <a:spLocks noChangeArrowheads="1"/>
          </p:cNvSpPr>
          <p:nvPr/>
        </p:nvSpPr>
        <p:spPr bwMode="auto">
          <a:xfrm>
            <a:off x="6057900" y="2204864"/>
            <a:ext cx="990600" cy="6461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25000"/>
              </a:lnSpc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5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5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DE" altLang="de-DE" sz="1800"/>
              <a:t>Diplom-Details</a:t>
            </a:r>
          </a:p>
        </p:txBody>
      </p:sp>
      <p:cxnSp>
        <p:nvCxnSpPr>
          <p:cNvPr id="11" name="Gerader Verbinder 10"/>
          <p:cNvCxnSpPr>
            <a:stCxn id="10" idx="2"/>
          </p:cNvCxnSpPr>
          <p:nvPr/>
        </p:nvCxnSpPr>
        <p:spPr>
          <a:xfrm>
            <a:off x="6553200" y="2850976"/>
            <a:ext cx="495300" cy="914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/>
          <p:cNvCxnSpPr/>
          <p:nvPr/>
        </p:nvCxnSpPr>
        <p:spPr>
          <a:xfrm flipH="1">
            <a:off x="7848600" y="2850976"/>
            <a:ext cx="38100" cy="914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3152091"/>
      </p:ext>
    </p:extLst>
  </p:cSld>
  <p:clrMapOvr>
    <a:masterClrMapping/>
  </p:clrMapOvr>
  <p:transition spd="slow" advTm="1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0000"/>
            <a:ext cx="8229600" cy="50133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38</a:t>
            </a:fld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179512" y="188641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/>
              <a:t>Details</a:t>
            </a:r>
            <a:endParaRPr lang="de-DE" sz="2800" b="1" dirty="0"/>
          </a:p>
        </p:txBody>
      </p:sp>
      <p:pic>
        <p:nvPicPr>
          <p:cNvPr id="7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771525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602" y="3216052"/>
            <a:ext cx="7667625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feld 8"/>
          <p:cNvSpPr txBox="1">
            <a:spLocks noChangeArrowheads="1"/>
          </p:cNvSpPr>
          <p:nvPr/>
        </p:nvSpPr>
        <p:spPr bwMode="auto">
          <a:xfrm>
            <a:off x="5958334" y="871951"/>
            <a:ext cx="2574106" cy="64633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lnSpc>
                <a:spcPct val="125000"/>
              </a:lnSpc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5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5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DE" altLang="de-DE" sz="1800" dirty="0" smtClean="0"/>
              <a:t>Beispiel: Diplom-Antrag AFZ-Diplom</a:t>
            </a:r>
            <a:endParaRPr lang="de-DE" altLang="de-DE" sz="1800" dirty="0"/>
          </a:p>
        </p:txBody>
      </p:sp>
    </p:spTree>
    <p:extLst>
      <p:ext uri="{BB962C8B-B14F-4D97-AF65-F5344CB8AC3E}">
        <p14:creationId xmlns:p14="http://schemas.microsoft.com/office/powerpoint/2010/main" val="2519096307"/>
      </p:ext>
    </p:extLst>
  </p:cSld>
  <p:clrMapOvr>
    <a:masterClrMapping/>
  </p:clrMapOvr>
  <p:transition spd="slow" advTm="1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0000"/>
            <a:ext cx="8229600" cy="5013336"/>
          </a:xfrm>
        </p:spPr>
        <p:txBody>
          <a:bodyPr>
            <a:normAutofit/>
          </a:bodyPr>
          <a:lstStyle/>
          <a:p>
            <a:r>
              <a:rPr lang="de-DE" dirty="0" smtClean="0"/>
              <a:t>Sind </a:t>
            </a:r>
            <a:r>
              <a:rPr lang="de-DE" dirty="0"/>
              <a:t>die geforderten Punktzahlen erfüllt, genügt ein Knopfdruck von </a:t>
            </a:r>
            <a:r>
              <a:rPr lang="de-DE" dirty="0" smtClean="0"/>
              <a:t>euch </a:t>
            </a:r>
            <a:r>
              <a:rPr lang="de-DE" dirty="0"/>
              <a:t>und schon wird der Antrag einem Diplom-Manager zur Prüfung vorgelegt. </a:t>
            </a:r>
            <a:endParaRPr lang="de-DE" dirty="0" smtClean="0"/>
          </a:p>
          <a:p>
            <a:r>
              <a:rPr lang="de-DE" dirty="0" smtClean="0"/>
              <a:t>Nach </a:t>
            </a:r>
            <a:r>
              <a:rPr lang="de-DE" dirty="0"/>
              <a:t>der erfolgreichen Prüfung folgt die Zahlung, </a:t>
            </a:r>
            <a:r>
              <a:rPr lang="de-DE" dirty="0" smtClean="0"/>
              <a:t>diese </a:t>
            </a:r>
            <a:r>
              <a:rPr lang="de-DE" dirty="0"/>
              <a:t>kann häufig direkt per PayPal-Knopf </a:t>
            </a:r>
            <a:r>
              <a:rPr lang="de-DE" dirty="0" smtClean="0"/>
              <a:t>im DCL erledigt </a:t>
            </a:r>
            <a:r>
              <a:rPr lang="de-DE" dirty="0"/>
              <a:t>werden. </a:t>
            </a:r>
            <a:endParaRPr lang="de-DE" dirty="0" smtClean="0"/>
          </a:p>
          <a:p>
            <a:r>
              <a:rPr lang="de-DE" dirty="0" smtClean="0"/>
              <a:t>Nach </a:t>
            </a:r>
            <a:r>
              <a:rPr lang="de-DE" dirty="0"/>
              <a:t>der Zahlung </a:t>
            </a:r>
            <a:r>
              <a:rPr lang="de-DE" dirty="0" smtClean="0"/>
              <a:t>erfolgt </a:t>
            </a:r>
            <a:r>
              <a:rPr lang="de-DE" dirty="0"/>
              <a:t>sehr häufig </a:t>
            </a:r>
            <a:r>
              <a:rPr lang="de-DE" dirty="0" smtClean="0"/>
              <a:t>zeitnah </a:t>
            </a:r>
            <a:r>
              <a:rPr lang="de-DE" dirty="0"/>
              <a:t>die Erteilung des </a:t>
            </a:r>
            <a:r>
              <a:rPr lang="de-DE" dirty="0" smtClean="0"/>
              <a:t>Diploms. </a:t>
            </a:r>
          </a:p>
          <a:p>
            <a:r>
              <a:rPr lang="de-DE" dirty="0" smtClean="0"/>
              <a:t>Auslieferung meist als Papier mit Zusendung per Post oder als PDF zum Download.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Einfacher </a:t>
            </a:r>
            <a:r>
              <a:rPr lang="de-DE" dirty="0"/>
              <a:t>geht es </a:t>
            </a:r>
            <a:r>
              <a:rPr lang="de-DE" dirty="0" smtClean="0"/>
              <a:t>kaum!</a:t>
            </a:r>
            <a:endParaRPr lang="de-DE" dirty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39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9066184"/>
      </p:ext>
    </p:extLst>
  </p:cSld>
  <p:clrMapOvr>
    <a:masterClrMapping/>
  </p:clrMapOvr>
  <p:transition spd="slow" advTm="1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DLD - Deutschland Diplom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4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15" y="1980000"/>
            <a:ext cx="3070485" cy="43200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2000" y="1980000"/>
            <a:ext cx="3070485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428000"/>
      </p:ext>
    </p:extLst>
  </p:cSld>
  <p:clrMapOvr>
    <a:masterClrMapping/>
  </p:clrMapOvr>
  <p:transition spd="slow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0000"/>
            <a:ext cx="8229600" cy="5013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… dann </a:t>
            </a:r>
            <a:r>
              <a:rPr lang="de-DE" dirty="0"/>
              <a:t>hängt </a:t>
            </a:r>
            <a:r>
              <a:rPr lang="de-DE" dirty="0" smtClean="0"/>
              <a:t>euer </a:t>
            </a:r>
            <a:r>
              <a:rPr lang="de-DE" dirty="0"/>
              <a:t>Diplom </a:t>
            </a:r>
            <a:r>
              <a:rPr lang="de-DE" dirty="0" smtClean="0"/>
              <a:t>auch </a:t>
            </a:r>
            <a:r>
              <a:rPr lang="de-DE" dirty="0"/>
              <a:t>an </a:t>
            </a:r>
            <a:r>
              <a:rPr lang="de-DE" dirty="0" smtClean="0"/>
              <a:t>eurer </a:t>
            </a:r>
            <a:r>
              <a:rPr lang="de-DE" b="1" dirty="0"/>
              <a:t>Diplomwand</a:t>
            </a:r>
            <a:r>
              <a:rPr lang="de-DE" dirty="0" smtClean="0"/>
              <a:t> im DCL, </a:t>
            </a:r>
            <a:r>
              <a:rPr lang="de-DE" dirty="0"/>
              <a:t>neben </a:t>
            </a:r>
            <a:r>
              <a:rPr lang="de-DE" dirty="0" smtClean="0"/>
              <a:t>den vorher </a:t>
            </a:r>
            <a:r>
              <a:rPr lang="de-DE" dirty="0"/>
              <a:t>erarbeiteten Diplomen. </a:t>
            </a:r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40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73" y="2224140"/>
            <a:ext cx="6150651" cy="4301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140875"/>
      </p:ext>
    </p:extLst>
  </p:cSld>
  <p:clrMapOvr>
    <a:masterClrMapping/>
  </p:clrMapOvr>
  <p:transition spd="slow" advTm="1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Weitere </a:t>
            </a:r>
            <a:r>
              <a:rPr lang="de-DE" dirty="0" smtClean="0"/>
              <a:t>Funktionen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/>
              <a:t>Das DCL enthält weitere Funktionen, die </a:t>
            </a:r>
            <a:r>
              <a:rPr lang="de-DE" dirty="0" smtClean="0"/>
              <a:t>euch </a:t>
            </a:r>
            <a:r>
              <a:rPr lang="de-DE" dirty="0"/>
              <a:t>bei </a:t>
            </a:r>
            <a:r>
              <a:rPr lang="de-DE" dirty="0" smtClean="0"/>
              <a:t>eurer </a:t>
            </a:r>
            <a:r>
              <a:rPr lang="de-DE" dirty="0"/>
              <a:t>Diplomjagd helfen können, wie z.B. </a:t>
            </a:r>
            <a:endParaRPr lang="de-DE" dirty="0" smtClean="0"/>
          </a:p>
          <a:p>
            <a:r>
              <a:rPr lang="de-DE" dirty="0" smtClean="0"/>
              <a:t>Ausgabe geprüfter </a:t>
            </a:r>
            <a:r>
              <a:rPr lang="de-DE" dirty="0"/>
              <a:t>GCR-Listen für weitere </a:t>
            </a:r>
            <a:r>
              <a:rPr lang="de-DE" dirty="0" smtClean="0"/>
              <a:t>Diplome</a:t>
            </a:r>
          </a:p>
          <a:p>
            <a:r>
              <a:rPr lang="de-DE" dirty="0" smtClean="0"/>
              <a:t>Einbeziehen früherer Rufzeichen</a:t>
            </a:r>
          </a:p>
          <a:p>
            <a:r>
              <a:rPr lang="de-DE" dirty="0" smtClean="0"/>
              <a:t>Statistik-Anzeigen</a:t>
            </a:r>
            <a:r>
              <a:rPr lang="de-DE" dirty="0"/>
              <a:t>, Übersichten und Listen </a:t>
            </a:r>
            <a:endParaRPr lang="de-DE" dirty="0" smtClean="0"/>
          </a:p>
          <a:p>
            <a:r>
              <a:rPr lang="de-DE" dirty="0" smtClean="0"/>
              <a:t>QSO-Daten </a:t>
            </a:r>
            <a:r>
              <a:rPr lang="de-DE" dirty="0"/>
              <a:t>per ADIF-Export an andere Logbücher </a:t>
            </a:r>
            <a:r>
              <a:rPr lang="de-DE" dirty="0" smtClean="0"/>
              <a:t>übergeben</a:t>
            </a:r>
          </a:p>
          <a:p>
            <a:r>
              <a:rPr lang="de-DE" dirty="0" smtClean="0"/>
              <a:t>QSO-Daten </a:t>
            </a:r>
            <a:r>
              <a:rPr lang="de-DE" dirty="0"/>
              <a:t>per CSV-Export nach EXCEL bringen und dort </a:t>
            </a:r>
            <a:r>
              <a:rPr lang="de-DE" dirty="0" smtClean="0"/>
              <a:t>auswerten</a:t>
            </a:r>
          </a:p>
          <a:p>
            <a:r>
              <a:rPr lang="de-DE" dirty="0"/>
              <a:t>DCL als </a:t>
            </a:r>
            <a:r>
              <a:rPr lang="de-DE" dirty="0" smtClean="0"/>
              <a:t>Backup-Kopie nutzen. </a:t>
            </a:r>
            <a:endParaRPr lang="de-DE" dirty="0"/>
          </a:p>
          <a:p>
            <a:endParaRPr lang="de-DE" dirty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2744674"/>
      </p:ext>
    </p:extLst>
  </p:cSld>
  <p:clrMapOvr>
    <a:masterClrMapping/>
  </p:clrMapOvr>
  <p:transition spd="slow" advTm="1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0000"/>
            <a:ext cx="8229600" cy="5013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Das DCL bietet viel Nützliches, </a:t>
            </a:r>
            <a:r>
              <a:rPr lang="de-DE" dirty="0" smtClean="0"/>
              <a:t>probiert es einfach aus</a:t>
            </a:r>
            <a:r>
              <a:rPr lang="de-DE" dirty="0"/>
              <a:t>! </a:t>
            </a: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Die </a:t>
            </a:r>
            <a:r>
              <a:rPr lang="de-DE" dirty="0"/>
              <a:t>Nutzung des DCL ist kostenlos, zur Orientierung gibt es eine online-Hilfe.</a:t>
            </a:r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42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23728"/>
            <a:ext cx="4876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743341"/>
      </p:ext>
    </p:extLst>
  </p:cSld>
  <p:clrMapOvr>
    <a:masterClrMapping/>
  </p:clrMapOvr>
  <p:transition spd="slow" advTm="1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Team dahinter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Das DCL und die Diplome auf Bundesebene werden durch das Referat DX </a:t>
            </a:r>
            <a:r>
              <a:rPr lang="de-DE" dirty="0" smtClean="0"/>
              <a:t>betreut</a:t>
            </a:r>
            <a:r>
              <a:rPr lang="de-DE" dirty="0"/>
              <a:t>, unter der Leitung von </a:t>
            </a:r>
            <a:r>
              <a:rPr lang="de-DE" dirty="0" smtClean="0"/>
              <a:t>         Andreas DK5ON. 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Im </a:t>
            </a:r>
            <a:r>
              <a:rPr lang="de-DE" dirty="0"/>
              <a:t>Laufe der letzten </a:t>
            </a:r>
            <a:r>
              <a:rPr lang="de-DE" dirty="0" smtClean="0"/>
              <a:t>23 </a:t>
            </a:r>
            <a:r>
              <a:rPr lang="de-DE" dirty="0"/>
              <a:t>Jahre hatten schon zahlreiche OMs ihren Anteil an der Diplomvergabe oder haben im </a:t>
            </a:r>
            <a:r>
              <a:rPr lang="de-DE" dirty="0" smtClean="0"/>
              <a:t>DCL-Programm  </a:t>
            </a:r>
            <a:r>
              <a:rPr lang="de-DE" dirty="0"/>
              <a:t>ihre Spuren hinterlassen. </a:t>
            </a: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Aus dem ursprünglichen „DARC Contest-</a:t>
            </a:r>
            <a:r>
              <a:rPr lang="de-DE" dirty="0" err="1" smtClean="0"/>
              <a:t>Logbook</a:t>
            </a:r>
            <a:r>
              <a:rPr lang="de-DE" dirty="0" smtClean="0"/>
              <a:t>“ wurde so über „DCL2“ und „</a:t>
            </a:r>
            <a:r>
              <a:rPr lang="de-DE" dirty="0"/>
              <a:t>DARC-Compact </a:t>
            </a:r>
            <a:r>
              <a:rPr lang="de-DE" dirty="0" smtClean="0"/>
              <a:t>                       </a:t>
            </a:r>
            <a:r>
              <a:rPr lang="de-DE" dirty="0" err="1" smtClean="0"/>
              <a:t>Logbook</a:t>
            </a:r>
            <a:r>
              <a:rPr lang="de-DE" dirty="0" smtClean="0"/>
              <a:t>“ das heutige DCL.</a:t>
            </a:r>
            <a:endParaRPr lang="de-DE" dirty="0"/>
          </a:p>
          <a:p>
            <a:endParaRPr lang="de-DE" dirty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8443192"/>
      </p:ext>
    </p:extLst>
  </p:cSld>
  <p:clrMapOvr>
    <a:masterClrMapping/>
  </p:clrMapOvr>
  <p:transition spd="slow" advTm="1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196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Eine kleine Historie</a:t>
            </a:r>
          </a:p>
          <a:p>
            <a:r>
              <a:rPr lang="de-DE" dirty="0" smtClean="0"/>
              <a:t>2002 auf der HAM Radio als „DARC Contest-</a:t>
            </a:r>
            <a:r>
              <a:rPr lang="de-DE" dirty="0" err="1" smtClean="0"/>
              <a:t>Logbook</a:t>
            </a:r>
            <a:r>
              <a:rPr lang="de-DE" dirty="0" smtClean="0"/>
              <a:t>“ vorgestellt, entwickelt von </a:t>
            </a:r>
            <a:r>
              <a:rPr lang="de-DE" dirty="0"/>
              <a:t>DL6MHW </a:t>
            </a:r>
            <a:r>
              <a:rPr lang="de-DE" dirty="0" smtClean="0"/>
              <a:t>und DJ9MH, enthält schon WAE-</a:t>
            </a:r>
            <a:r>
              <a:rPr lang="de-DE" dirty="0"/>
              <a:t>, </a:t>
            </a:r>
            <a:r>
              <a:rPr lang="de-DE" dirty="0" smtClean="0"/>
              <a:t>EU-DX- </a:t>
            </a:r>
            <a:r>
              <a:rPr lang="de-DE" dirty="0"/>
              <a:t>und </a:t>
            </a:r>
            <a:r>
              <a:rPr lang="de-DE" dirty="0" smtClean="0"/>
              <a:t>Europa-Diplom *</a:t>
            </a:r>
          </a:p>
          <a:p>
            <a:r>
              <a:rPr lang="de-DE" dirty="0" smtClean="0"/>
              <a:t>2004</a:t>
            </a:r>
            <a:r>
              <a:rPr lang="de-DE" dirty="0"/>
              <a:t>: DK3DUA übernimmt die Pflege und verbessert die </a:t>
            </a:r>
            <a:r>
              <a:rPr lang="de-DE" dirty="0" smtClean="0"/>
              <a:t>Datenbank, weitere Diplome kommen dazu</a:t>
            </a:r>
            <a:endParaRPr lang="de-DE" dirty="0"/>
          </a:p>
          <a:p>
            <a:r>
              <a:rPr lang="de-DE" dirty="0" smtClean="0"/>
              <a:t>2009</a:t>
            </a:r>
            <a:r>
              <a:rPr lang="de-DE" dirty="0"/>
              <a:t>: </a:t>
            </a:r>
            <a:r>
              <a:rPr lang="de-DE" dirty="0" smtClean="0"/>
              <a:t>DL6MHW erstellt neue Version </a:t>
            </a:r>
            <a:r>
              <a:rPr lang="de-DE" dirty="0"/>
              <a:t>im neuen DARC </a:t>
            </a:r>
            <a:r>
              <a:rPr lang="de-DE" dirty="0" err="1" smtClean="0"/>
              <a:t>Look&amp;Feel</a:t>
            </a:r>
            <a:r>
              <a:rPr lang="de-DE" dirty="0" smtClean="0"/>
              <a:t>, 2010 </a:t>
            </a:r>
            <a:r>
              <a:rPr lang="de-DE" dirty="0"/>
              <a:t>Neustart </a:t>
            </a:r>
            <a:r>
              <a:rPr lang="de-DE" dirty="0" smtClean="0"/>
              <a:t>inklusive DLD, WAC und </a:t>
            </a:r>
            <a:r>
              <a:rPr lang="de-DE" dirty="0"/>
              <a:t>A</a:t>
            </a:r>
            <a:r>
              <a:rPr lang="de-DE" dirty="0" smtClean="0"/>
              <a:t>nbindung an </a:t>
            </a:r>
            <a:r>
              <a:rPr lang="de-DE" dirty="0" err="1" smtClean="0"/>
              <a:t>ClubLog</a:t>
            </a:r>
            <a:r>
              <a:rPr lang="de-DE" dirty="0" smtClean="0"/>
              <a:t>, </a:t>
            </a:r>
            <a:r>
              <a:rPr lang="de-DE" dirty="0" err="1" smtClean="0"/>
              <a:t>eQSL</a:t>
            </a:r>
            <a:r>
              <a:rPr lang="de-DE" dirty="0" smtClean="0"/>
              <a:t> und LOTW</a:t>
            </a:r>
            <a:endParaRPr lang="de-DE" dirty="0"/>
          </a:p>
          <a:p>
            <a:r>
              <a:rPr lang="de-DE" dirty="0" smtClean="0"/>
              <a:t>2017: Übernahme </a:t>
            </a:r>
            <a:r>
              <a:rPr lang="de-DE" dirty="0"/>
              <a:t>durch </a:t>
            </a:r>
            <a:r>
              <a:rPr lang="de-DE" dirty="0" smtClean="0"/>
              <a:t>DL4BBH mit DCL-Team aus (wechselnd) DD5SV</a:t>
            </a:r>
            <a:r>
              <a:rPr lang="de-DE" dirty="0"/>
              <a:t>, DGØTM, DJ9BX, </a:t>
            </a:r>
            <a:r>
              <a:rPr lang="de-DE" dirty="0" smtClean="0"/>
              <a:t>                     DHØHAN, DL1MRV, DL3DXX, DO8MKR </a:t>
            </a:r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44</a:t>
            </a:fld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179512" y="188641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/>
              <a:t>Details</a:t>
            </a:r>
            <a:endParaRPr lang="de-DE" sz="2800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0" y="6381328"/>
            <a:ext cx="7092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*</a:t>
            </a:r>
            <a:r>
              <a:rPr lang="de-DE" sz="1400" dirty="0" smtClean="0"/>
              <a:t>2002: Damit ist das DCL 1 Jahr älter als das </a:t>
            </a:r>
            <a:r>
              <a:rPr lang="de-DE" sz="1400" dirty="0" err="1" smtClean="0"/>
              <a:t>LoTW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4016416996"/>
      </p:ext>
    </p:extLst>
  </p:cSld>
  <p:clrMapOvr>
    <a:masterClrMapping/>
  </p:clrMapOvr>
  <p:transition spd="slow" advTm="1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0000"/>
            <a:ext cx="8229600" cy="5013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Heute </a:t>
            </a:r>
            <a:r>
              <a:rPr lang="de-DE" dirty="0"/>
              <a:t>arbeiten </a:t>
            </a:r>
            <a:r>
              <a:rPr lang="de-DE" dirty="0" smtClean="0"/>
              <a:t>dort ehrenamtlich </a:t>
            </a:r>
          </a:p>
          <a:p>
            <a:r>
              <a:rPr lang="de-DE" dirty="0" smtClean="0"/>
              <a:t>die </a:t>
            </a:r>
            <a:r>
              <a:rPr lang="de-DE" dirty="0"/>
              <a:t>Diplom-Manager (siehe jeweilige Ausschreibung</a:t>
            </a:r>
            <a:r>
              <a:rPr lang="de-DE" dirty="0" smtClean="0"/>
              <a:t>) *</a:t>
            </a:r>
          </a:p>
          <a:p>
            <a:r>
              <a:rPr lang="de-DE" dirty="0" smtClean="0"/>
              <a:t>der </a:t>
            </a:r>
            <a:r>
              <a:rPr lang="de-DE" dirty="0"/>
              <a:t>Entwickler </a:t>
            </a:r>
            <a:r>
              <a:rPr lang="de-DE" dirty="0" smtClean="0"/>
              <a:t>Chris DD5SV </a:t>
            </a:r>
          </a:p>
          <a:p>
            <a:r>
              <a:rPr lang="de-DE" dirty="0" smtClean="0"/>
              <a:t>Martina </a:t>
            </a:r>
            <a:r>
              <a:rPr lang="de-DE" dirty="0"/>
              <a:t>DO8MKR </a:t>
            </a:r>
            <a:r>
              <a:rPr lang="de-DE" dirty="0" smtClean="0"/>
              <a:t>als DCL-Verantwortliche und im Support, unterstützt </a:t>
            </a:r>
            <a:r>
              <a:rPr lang="de-DE" dirty="0"/>
              <a:t>von </a:t>
            </a:r>
            <a:r>
              <a:rPr lang="de-DE" dirty="0" smtClean="0"/>
              <a:t>einigen </a:t>
            </a:r>
            <a:r>
              <a:rPr lang="de-DE" dirty="0"/>
              <a:t>OMs mit </a:t>
            </a:r>
            <a:r>
              <a:rPr lang="de-DE" dirty="0" smtClean="0"/>
              <a:t>Spezialwissen.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Gleichzeitig arbeitet ein Entwicklerteam des Referats DX an einem neuen DCL.</a:t>
            </a:r>
          </a:p>
          <a:p>
            <a:pPr marL="0" indent="0">
              <a:buNone/>
            </a:pPr>
            <a:r>
              <a:rPr lang="de-DE" dirty="0" smtClean="0"/>
              <a:t>Ihr dürft gespannt sein …</a:t>
            </a:r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45</a:t>
            </a:fld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0" y="6290156"/>
            <a:ext cx="7308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* </a:t>
            </a:r>
            <a:r>
              <a:rPr lang="de-DE" sz="1400" dirty="0" smtClean="0"/>
              <a:t>Außer den Diplom-Managern des Referats DX tragen natürlich auch </a:t>
            </a:r>
            <a:r>
              <a:rPr lang="de-DE" sz="1400" dirty="0"/>
              <a:t>die Diplom-Manager der Distrikte, der Ortsverbände und der sonstigen Herausgeber zum Diplomspaß bei.</a:t>
            </a:r>
          </a:p>
        </p:txBody>
      </p:sp>
    </p:spTree>
    <p:extLst>
      <p:ext uri="{BB962C8B-B14F-4D97-AF65-F5344CB8AC3E}">
        <p14:creationId xmlns:p14="http://schemas.microsoft.com/office/powerpoint/2010/main" val="1558948856"/>
      </p:ext>
    </p:extLst>
  </p:cSld>
  <p:clrMapOvr>
    <a:masterClrMapping/>
  </p:clrMapOvr>
  <p:transition spd="slow" advTm="1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Links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Starten von DCL</a:t>
            </a:r>
          </a:p>
          <a:p>
            <a:r>
              <a:rPr lang="de-DE" u="sng" dirty="0" smtClean="0">
                <a:hlinkClick r:id="rId2"/>
              </a:rPr>
              <a:t>https</a:t>
            </a:r>
            <a:r>
              <a:rPr lang="de-DE" u="sng" dirty="0">
                <a:hlinkClick r:id="rId2"/>
              </a:rPr>
              <a:t>://dcl.darc.de/</a:t>
            </a: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Referat DX</a:t>
            </a:r>
          </a:p>
          <a:p>
            <a:r>
              <a:rPr lang="de-DE" u="sng" dirty="0" smtClean="0">
                <a:hlinkClick r:id="rId3"/>
              </a:rPr>
              <a:t>https://www.darc.de/der-club/referate/dx/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3314828"/>
      </p:ext>
    </p:extLst>
  </p:cSld>
  <p:clrMapOvr>
    <a:masterClrMapping/>
  </p:clrMapOvr>
  <p:transition spd="slow" advTm="1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Noch Fragen?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Dann frag einfach die OMs                                                            am Messestand!</a:t>
            </a:r>
            <a:endParaRPr lang="de-DE" dirty="0"/>
          </a:p>
          <a:p>
            <a:endParaRPr lang="de-DE" dirty="0" smtClean="0"/>
          </a:p>
          <a:p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Antworten gibt‘s auch hier:</a:t>
            </a:r>
          </a:p>
          <a:p>
            <a:r>
              <a:rPr lang="de-DE" dirty="0" smtClean="0"/>
              <a:t>Online-Hilfe im DCL</a:t>
            </a:r>
          </a:p>
          <a:p>
            <a:r>
              <a:rPr lang="de-DE" dirty="0" smtClean="0"/>
              <a:t>Support per E-Mail dcl@darc.de</a:t>
            </a:r>
            <a:endParaRPr lang="de-DE" dirty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47</a:t>
            </a:fld>
            <a:endParaRPr lang="de-DE"/>
          </a:p>
        </p:txBody>
      </p:sp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0737721"/>
              </p:ext>
            </p:extLst>
          </p:nvPr>
        </p:nvGraphicFramePr>
        <p:xfrm>
          <a:off x="5220072" y="1275588"/>
          <a:ext cx="2838450" cy="245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" name="Bitmap" r:id="rId4" imgW="2838846" imgH="2457143" progId="Paint.Picture">
                  <p:embed/>
                </p:oleObj>
              </mc:Choice>
              <mc:Fallback>
                <p:oleObj name="Bitmap" r:id="rId4" imgW="2838846" imgH="2457143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1275588"/>
                        <a:ext cx="2838450" cy="2457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45701034"/>
      </p:ext>
    </p:extLst>
  </p:cSld>
  <p:clrMapOvr>
    <a:masterClrMapping/>
  </p:clrMapOvr>
  <p:transition spd="slow" advTm="1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Europa-DX-Diplom </a:t>
            </a:r>
            <a:r>
              <a:rPr lang="de-DE" dirty="0"/>
              <a:t>(</a:t>
            </a:r>
            <a:r>
              <a:rPr lang="de-DE" dirty="0" smtClean="0"/>
              <a:t>EU-DX-D)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5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980000"/>
            <a:ext cx="6061389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786688"/>
      </p:ext>
    </p:extLst>
  </p:cSld>
  <p:clrMapOvr>
    <a:masterClrMapping/>
  </p:clrMapOvr>
  <p:transition spd="slow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Europa RTTY Diplom (</a:t>
            </a:r>
            <a:r>
              <a:rPr lang="de-DE" dirty="0" smtClean="0"/>
              <a:t>EURD)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6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1" y="1980000"/>
            <a:ext cx="6084983" cy="43200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500" y="2664000"/>
            <a:ext cx="1424940" cy="2175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19547"/>
      </p:ext>
    </p:extLst>
  </p:cSld>
  <p:clrMapOvr>
    <a:masterClrMapping/>
  </p:clrMapOvr>
  <p:transition spd="slow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Europa-Diplom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7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980000"/>
            <a:ext cx="607316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243363"/>
      </p:ext>
    </p:extLst>
  </p:cSld>
  <p:clrMapOvr>
    <a:masterClrMapping/>
  </p:clrMapOvr>
  <p:transition spd="slow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UKW-Europa-Diplom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8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980000"/>
            <a:ext cx="607316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824379"/>
      </p:ext>
    </p:extLst>
  </p:cSld>
  <p:clrMapOvr>
    <a:masterClrMapping/>
  </p:clrMapOvr>
  <p:transition spd="slow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988840"/>
            <a:ext cx="6080647" cy="432363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Worked</a:t>
            </a:r>
            <a:r>
              <a:rPr lang="de-DE" dirty="0" smtClean="0"/>
              <a:t> All Members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European Union (WA-EU)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5" name="Grafik 4" descr="Ein Bild, das Text, Schrift, Logo, Grafiken enthält.&#10;&#10;Automatisch generierte Beschreibung">
            <a:extLst>
              <a:ext uri="{FF2B5EF4-FFF2-40B4-BE49-F238E27FC236}">
                <a16:creationId xmlns="" xmlns:a16="http://schemas.microsoft.com/office/drawing/2014/main" id="{D02B2959-B398-AF11-6021-44B2E090F6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445224"/>
            <a:ext cx="2016248" cy="1209038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9DBBF-5983-474C-95CB-386E622D17AC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2919721"/>
      </p:ext>
    </p:extLst>
  </p:cSld>
  <p:clrMapOvr>
    <a:masterClrMapping/>
  </p:clrMapOvr>
  <p:transition spd="slow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yperion">
  <a:themeElements>
    <a:clrScheme name="Hyperion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Hyperion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yperio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1664</Words>
  <Application>Microsoft Office PowerPoint</Application>
  <PresentationFormat>Bildschirmpräsentation (4:3)</PresentationFormat>
  <Paragraphs>268</Paragraphs>
  <Slides>47</Slides>
  <Notes>17</Notes>
  <HiddenSlides>6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47</vt:i4>
      </vt:variant>
    </vt:vector>
  </HeadingPairs>
  <TitlesOfParts>
    <vt:vector size="54" baseType="lpstr">
      <vt:lpstr>Arial</vt:lpstr>
      <vt:lpstr>Calibri</vt:lpstr>
      <vt:lpstr>Constantia</vt:lpstr>
      <vt:lpstr>Wingdings</vt:lpstr>
      <vt:lpstr>Wingdings 2</vt:lpstr>
      <vt:lpstr>Hyperion</vt:lpstr>
      <vt:lpstr>Bitmap</vt:lpstr>
      <vt:lpstr>Ständige Diplome des DARC DX-Referats</vt:lpstr>
      <vt:lpstr>Einleitung</vt:lpstr>
      <vt:lpstr>AFZ-Diplom</vt:lpstr>
      <vt:lpstr>DLD - Deutschland Diplom</vt:lpstr>
      <vt:lpstr>Europa-DX-Diplom (EU-DX-D)</vt:lpstr>
      <vt:lpstr>Europa RTTY Diplom (EURD)</vt:lpstr>
      <vt:lpstr>Europa-Diplom</vt:lpstr>
      <vt:lpstr>UKW-Europa-Diplom</vt:lpstr>
      <vt:lpstr>Worked All Members of the European Union (WA-EU)</vt:lpstr>
      <vt:lpstr>Worked All Continents (WAC) Diplomausgabe im Auftrag der IARU</vt:lpstr>
      <vt:lpstr>Worked All Europe (WAE)</vt:lpstr>
      <vt:lpstr>Sonderdiplome  75 Jahre DARC</vt:lpstr>
      <vt:lpstr>Einleitung</vt:lpstr>
      <vt:lpstr>Grunddiplom 75 Jahre DARC</vt:lpstr>
      <vt:lpstr>Cluboffizielle des DARC 75</vt:lpstr>
      <vt:lpstr>DARC-Ortsverbände 75</vt:lpstr>
      <vt:lpstr>DARC-Klubstationen 75</vt:lpstr>
      <vt:lpstr>Aktive des DARC 75</vt:lpstr>
      <vt:lpstr>Sonderstationen 75 Jahre DARC</vt:lpstr>
      <vt:lpstr>DCL - die „Diplom-Maschine“ des DARC</vt:lpstr>
      <vt:lpstr>Einleitung</vt:lpstr>
      <vt:lpstr> </vt:lpstr>
      <vt:lpstr>Basisfunktionen</vt:lpstr>
      <vt:lpstr> </vt:lpstr>
      <vt:lpstr> </vt:lpstr>
      <vt:lpstr> </vt:lpstr>
      <vt:lpstr> </vt:lpstr>
      <vt:lpstr> </vt:lpstr>
      <vt:lpstr>QSLs aus Contestdaten</vt:lpstr>
      <vt:lpstr> </vt:lpstr>
      <vt:lpstr>QSLs anderer Logbücher</vt:lpstr>
      <vt:lpstr>QSL-Karten vorlegen</vt:lpstr>
      <vt:lpstr> </vt:lpstr>
      <vt:lpstr> </vt:lpstr>
      <vt:lpstr>Diplome beantragen</vt:lpstr>
      <vt:lpstr> </vt:lpstr>
      <vt:lpstr> </vt:lpstr>
      <vt:lpstr> </vt:lpstr>
      <vt:lpstr> </vt:lpstr>
      <vt:lpstr> </vt:lpstr>
      <vt:lpstr>Weitere Funktionen</vt:lpstr>
      <vt:lpstr> </vt:lpstr>
      <vt:lpstr>Das Team dahinter</vt:lpstr>
      <vt:lpstr> </vt:lpstr>
      <vt:lpstr> </vt:lpstr>
      <vt:lpstr>Links</vt:lpstr>
      <vt:lpstr>Noch Fragen?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Willkomen zur Referatstagung</dc:title>
  <dc:creator>Rico</dc:creator>
  <cp:lastModifiedBy>Win 10 Pro x64</cp:lastModifiedBy>
  <cp:revision>174</cp:revision>
  <dcterms:created xsi:type="dcterms:W3CDTF">2012-01-29T19:51:31Z</dcterms:created>
  <dcterms:modified xsi:type="dcterms:W3CDTF">2025-05-25T10:44:46Z</dcterms:modified>
</cp:coreProperties>
</file>